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8"/>
  </p:notesMasterIdLst>
  <p:sldIdLst>
    <p:sldId id="273" r:id="rId3"/>
    <p:sldId id="274" r:id="rId4"/>
    <p:sldId id="277" r:id="rId5"/>
    <p:sldId id="275" r:id="rId6"/>
    <p:sldId id="279" r:id="rId7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3399FF"/>
    <a:srgbClr val="0099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56" autoAdjust="0"/>
    <p:restoredTop sz="94660"/>
  </p:normalViewPr>
  <p:slideViewPr>
    <p:cSldViewPr snapToGrid="0">
      <p:cViewPr>
        <p:scale>
          <a:sx n="110" d="100"/>
          <a:sy n="110" d="100"/>
        </p:scale>
        <p:origin x="-762" y="-42"/>
      </p:cViewPr>
      <p:guideLst>
        <p:guide orient="horz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AF40E9A-A436-405A-BF88-E281D9C87D76}" type="datetimeFigureOut">
              <a:rPr lang="nl-NL"/>
              <a:pPr>
                <a:defRPr/>
              </a:pPr>
              <a:t>2-6-2014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9C3DC7B-7148-4472-B46D-908BC86AA11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0967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63A19-CD3F-41E0-B7B2-AED4BF54B59F}" type="datetimeFigureOut">
              <a:rPr lang="nl-NL"/>
              <a:pPr>
                <a:defRPr/>
              </a:pPr>
              <a:t>2-6-2014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4B79A-7EF2-43E6-A5BF-7F59C8C957EA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E4F4A-A5B2-4231-92F1-60E3629D30F4}" type="datetimeFigureOut">
              <a:rPr lang="nl-NL"/>
              <a:pPr>
                <a:defRPr/>
              </a:pPr>
              <a:t>2-6-2014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189DE-F8CF-4D68-AD14-D3DC5DF1B71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9D0CA-52AE-449F-82D9-A7A993C91070}" type="datetimeFigureOut">
              <a:rPr lang="nl-NL"/>
              <a:pPr>
                <a:defRPr/>
              </a:pPr>
              <a:t>2-6-2014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DBBFC-3141-466D-B5F8-72FBA41F2898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2B4D3-9F14-4288-BEE3-7F8EBD8079CC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2-6-2014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21B7F-AA38-497E-B3EB-8CD42AF2A5BF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3800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317F9-15B6-4944-9B5D-56D59D8F3881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2-6-2014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2AE00-BC68-4893-87F6-81B4E1D15B7D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7739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BF9EA-3C87-4236-A749-A0742B531DD3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2-6-2014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45ACE-F048-4D91-BC09-67D4061091A2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8030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516A2-66D5-47F5-BEF0-425D4A189482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2-6-2014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DC676-F493-4F89-8BA0-4B2062B13B40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7402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6756D-75DA-4604-8590-05A3802EDAE6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2-6-2014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0045D4-D432-48D4-BBC8-F00D682C48BC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658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6F3D3-068C-426A-AAA3-C59B3F20F0B8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2-6-2014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72CD2-6A8B-4DE4-95CB-6F4AB53D72B7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5778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BA98E-E35E-4358-86DF-7A081755CCEE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2-6-2014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9E0CBC-2B27-4548-92F7-DFB12480F015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725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241236-1E75-4E35-AFE9-D03703C7DF4F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2-6-2014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7E698-E722-4128-8B7B-B61EF7B0EE20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552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3237" y="160337"/>
            <a:ext cx="8519747" cy="595801"/>
          </a:xfrm>
        </p:spPr>
        <p:txBody>
          <a:bodyPr/>
          <a:lstStyle>
            <a:lvl1pPr algn="l">
              <a:defRPr sz="3200" b="1">
                <a:solidFill>
                  <a:srgbClr val="7030A0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653" y="905608"/>
            <a:ext cx="8546123" cy="5723792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5pPr>
              <a:defRPr sz="2000"/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13F28-A620-4FF2-A25D-84108B0F2611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2-6-2014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BEB4C-C7B2-49EC-9122-6F14CDA84FAE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1282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C6BAB2-8F74-4373-9413-11730164D2DC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2-6-2014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B1902-6BA3-42BA-9510-D30174D620E7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7497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D7B44-4BA7-435C-AB6D-4C5C80435AA3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2-6-2014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AA3F8-2BEB-40DB-BB9B-82496C0E772D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078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CE7CF-7B06-4E86-B079-6D55298EF7EE}" type="datetimeFigureOut">
              <a:rPr lang="nl-NL"/>
              <a:pPr>
                <a:defRPr/>
              </a:pPr>
              <a:t>2-6-2014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8867E-FB61-4067-9FD3-26D68B4C7DEF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94CBB-472C-4541-AF58-91B6AC017611}" type="datetimeFigureOut">
              <a:rPr lang="nl-NL"/>
              <a:pPr>
                <a:defRPr/>
              </a:pPr>
              <a:t>2-6-2014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6CB8A-3DD5-4BCB-8F68-4EB19D08D314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BC75F-F6DD-4CC9-9593-89D69FB6861B}" type="datetimeFigureOut">
              <a:rPr lang="nl-NL"/>
              <a:pPr>
                <a:defRPr/>
              </a:pPr>
              <a:t>2-6-2014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7316C-B9D2-4BD7-A57D-85DC61233DB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12394-023F-460B-8238-1DED431A51A6}" type="datetimeFigureOut">
              <a:rPr lang="nl-NL"/>
              <a:pPr>
                <a:defRPr/>
              </a:pPr>
              <a:t>2-6-2014</a:t>
            </a:fld>
            <a:endParaRPr lang="nl-NL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9970B-AB61-413A-9D4D-37279E50AF12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88A83-4D7C-4766-808F-E625D64C4D34}" type="datetimeFigureOut">
              <a:rPr lang="nl-NL"/>
              <a:pPr>
                <a:defRPr/>
              </a:pPr>
              <a:t>2-6-2014</a:t>
            </a:fld>
            <a:endParaRPr lang="nl-NL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E2262-D951-4F45-B189-2A8903A77629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E4863B-BADE-422B-8908-1C91A5A827A6}" type="datetimeFigureOut">
              <a:rPr lang="nl-NL"/>
              <a:pPr>
                <a:defRPr/>
              </a:pPr>
              <a:t>2-6-2014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10F0B-BBCA-492A-80B5-9D898817FD18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3BC50-0F7A-4E27-A7CB-9F4B12C4B18A}" type="datetimeFigureOut">
              <a:rPr lang="nl-NL"/>
              <a:pPr>
                <a:defRPr/>
              </a:pPr>
              <a:t>2-6-2014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C1891-330B-4991-AC2B-6632EDFF759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C55A8D6-600C-472D-A66D-43C9F875C9FE}" type="datetimeFigureOut">
              <a:rPr lang="nl-NL"/>
              <a:pPr>
                <a:defRPr/>
              </a:pPr>
              <a:t>2-6-2014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AAA4BB5-2F2F-44D4-9037-43F75BB6BB65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9137C67-1EE9-4997-BD08-2FD97654A2EB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2-6-2014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BF42D06-E83A-463B-A8D4-0D8CEE1ED007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111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ile:Sir Isaac Newton (1643-1727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173"/>
          <a:stretch/>
        </p:blipFill>
        <p:spPr bwMode="auto">
          <a:xfrm flipH="1">
            <a:off x="6847367" y="229377"/>
            <a:ext cx="2062713" cy="1659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§7.2 Herhaling </a:t>
            </a:r>
            <a:r>
              <a:rPr lang="nl-NL" dirty="0" smtClean="0"/>
              <a:t>Wetten van Newton</a:t>
            </a:r>
            <a:endParaRPr lang="nl-NL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653" y="905608"/>
            <a:ext cx="8546123" cy="487257"/>
          </a:xfrm>
        </p:spPr>
        <p:txBody>
          <a:bodyPr/>
          <a:lstStyle/>
          <a:p>
            <a:r>
              <a:rPr lang="en-US" b="1" dirty="0" smtClean="0"/>
              <a:t>1e wet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endParaRPr lang="en-US" dirty="0" smtClean="0"/>
          </a:p>
        </p:txBody>
      </p:sp>
      <p:pic>
        <p:nvPicPr>
          <p:cNvPr id="4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669" y="1965041"/>
            <a:ext cx="811417" cy="811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761669" y="4271382"/>
            <a:ext cx="1162823" cy="941805"/>
            <a:chOff x="761670" y="3803546"/>
            <a:chExt cx="1162823" cy="941805"/>
          </a:xfrm>
        </p:grpSpPr>
        <p:grpSp>
          <p:nvGrpSpPr>
            <p:cNvPr id="8" name="Group 7"/>
            <p:cNvGrpSpPr/>
            <p:nvPr/>
          </p:nvGrpSpPr>
          <p:grpSpPr>
            <a:xfrm>
              <a:off x="761670" y="3933934"/>
              <a:ext cx="1162823" cy="811417"/>
              <a:chOff x="761670" y="3891402"/>
              <a:chExt cx="1162823" cy="811417"/>
            </a:xfrm>
          </p:grpSpPr>
          <p:pic>
            <p:nvPicPr>
              <p:cNvPr id="45" name="Picture 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1670" y="3891402"/>
                <a:ext cx="811417" cy="81141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5" name="Straight Arrow Connector 4"/>
              <p:cNvCxnSpPr/>
              <p:nvPr/>
            </p:nvCxnSpPr>
            <p:spPr>
              <a:xfrm>
                <a:off x="1167378" y="4297110"/>
                <a:ext cx="757115" cy="0"/>
              </a:xfrm>
              <a:prstGeom prst="straightConnector1">
                <a:avLst/>
              </a:prstGeom>
              <a:ln w="76200">
                <a:solidFill>
                  <a:srgbClr val="0070C0"/>
                </a:solidFill>
                <a:prstDash val="solid"/>
                <a:headEnd type="none" w="med" len="me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/>
            <p:cNvSpPr txBox="1"/>
            <p:nvPr/>
          </p:nvSpPr>
          <p:spPr>
            <a:xfrm>
              <a:off x="1503066" y="3803546"/>
              <a:ext cx="37382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>
                  <a:solidFill>
                    <a:srgbClr val="0070C0"/>
                  </a:solidFill>
                  <a:latin typeface="Calibri" pitchFamily="34" charset="0"/>
                </a:rPr>
                <a:t>F</a:t>
              </a:r>
            </a:p>
          </p:txBody>
        </p:sp>
      </p:grpSp>
      <p:sp>
        <p:nvSpPr>
          <p:cNvPr id="4" name="Rectangle 3"/>
          <p:cNvSpPr/>
          <p:nvPr/>
        </p:nvSpPr>
        <p:spPr>
          <a:xfrm>
            <a:off x="761669" y="900446"/>
            <a:ext cx="66347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	  </a:t>
            </a:r>
            <a:r>
              <a:rPr lang="en-US" dirty="0" err="1" smtClean="0"/>
              <a:t>Geen</a:t>
            </a:r>
            <a:r>
              <a:rPr lang="en-US" dirty="0" smtClean="0"/>
              <a:t> </a:t>
            </a:r>
            <a:r>
              <a:rPr lang="en-US" dirty="0" err="1"/>
              <a:t>kracht</a:t>
            </a:r>
            <a:r>
              <a:rPr lang="en-US" dirty="0"/>
              <a:t>? Dan </a:t>
            </a:r>
            <a:r>
              <a:rPr lang="en-US" dirty="0" err="1"/>
              <a:t>voorwerp</a:t>
            </a:r>
            <a:r>
              <a:rPr lang="en-US" dirty="0"/>
              <a:t> in rust of </a:t>
            </a:r>
          </a:p>
          <a:p>
            <a:pPr marL="0" indent="0">
              <a:buNone/>
            </a:pPr>
            <a:r>
              <a:rPr lang="en-US" dirty="0" smtClean="0"/>
              <a:t>in </a:t>
            </a:r>
            <a:r>
              <a:rPr lang="en-US" dirty="0" err="1"/>
              <a:t>rechtlijnige</a:t>
            </a:r>
            <a:r>
              <a:rPr lang="en-US" dirty="0"/>
              <a:t> </a:t>
            </a:r>
            <a:r>
              <a:rPr lang="en-US" dirty="0" err="1"/>
              <a:t>beweging</a:t>
            </a:r>
            <a:r>
              <a:rPr lang="en-US" dirty="0"/>
              <a:t> met </a:t>
            </a:r>
            <a:r>
              <a:rPr lang="en-US" dirty="0" err="1"/>
              <a:t>constante</a:t>
            </a:r>
            <a:r>
              <a:rPr lang="en-US" dirty="0"/>
              <a:t> </a:t>
            </a:r>
            <a:r>
              <a:rPr lang="en-US" dirty="0" err="1"/>
              <a:t>snelheid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791821" y="3359779"/>
            <a:ext cx="80701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De </a:t>
            </a:r>
            <a:r>
              <a:rPr lang="en-US" dirty="0" err="1"/>
              <a:t>versnelling</a:t>
            </a:r>
            <a:r>
              <a:rPr lang="en-US" dirty="0"/>
              <a:t> is </a:t>
            </a:r>
            <a:r>
              <a:rPr lang="en-US" dirty="0" err="1"/>
              <a:t>evenredig</a:t>
            </a:r>
            <a:r>
              <a:rPr lang="en-US" dirty="0"/>
              <a:t> met de </a:t>
            </a:r>
            <a:r>
              <a:rPr lang="en-US" dirty="0" err="1"/>
              <a:t>netto</a:t>
            </a:r>
            <a:r>
              <a:rPr lang="en-US" dirty="0"/>
              <a:t> </a:t>
            </a:r>
            <a:r>
              <a:rPr lang="en-US" dirty="0" err="1"/>
              <a:t>kracht</a:t>
            </a:r>
            <a:r>
              <a:rPr lang="en-US" dirty="0" smtClean="0"/>
              <a:t>: </a:t>
            </a:r>
            <a:r>
              <a:rPr lang="en-US" dirty="0"/>
              <a:t>F = m </a:t>
            </a:r>
            <a:r>
              <a:rPr lang="en-US" dirty="0">
                <a:sym typeface="Symbol"/>
              </a:rPr>
              <a:t> a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96736" y="3349146"/>
            <a:ext cx="14801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b="1" dirty="0">
                <a:solidFill>
                  <a:prstClr val="black"/>
                </a:solidFill>
                <a:latin typeface="Calibri"/>
              </a:rPr>
              <a:t>2e wet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: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96776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2.5E-6 -4.21929E-6 L 0.72951 0.0018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476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42" presetClass="path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4.44444E-6 L 0.72552 0.0004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267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Eenparige</a:t>
            </a:r>
            <a:r>
              <a:rPr lang="en-US" dirty="0" smtClean="0"/>
              <a:t> </a:t>
            </a:r>
            <a:r>
              <a:rPr lang="en-US" dirty="0" err="1" smtClean="0"/>
              <a:t>Cirkelbeweging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1751245" y="1301266"/>
            <a:ext cx="1458142" cy="4595725"/>
            <a:chOff x="1858197" y="1556440"/>
            <a:chExt cx="1458142" cy="4595725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2586375" y="2141215"/>
              <a:ext cx="0" cy="1718404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21617" y="1692975"/>
              <a:ext cx="811417" cy="8114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8" name="Straight Arrow Connector 7"/>
            <p:cNvCxnSpPr/>
            <p:nvPr/>
          </p:nvCxnSpPr>
          <p:spPr>
            <a:xfrm>
              <a:off x="2586375" y="2166548"/>
              <a:ext cx="729964" cy="0"/>
            </a:xfrm>
            <a:prstGeom prst="straightConnector1">
              <a:avLst/>
            </a:prstGeom>
            <a:ln w="76200">
              <a:solidFill>
                <a:srgbClr val="00B050"/>
              </a:solidFill>
              <a:prstDash val="solid"/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2906136" y="1556440"/>
              <a:ext cx="37863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>
                  <a:solidFill>
                    <a:srgbClr val="009900"/>
                  </a:solidFill>
                  <a:latin typeface="Calibri" pitchFamily="34" charset="0"/>
                </a:rPr>
                <a:t>v</a:t>
              </a:r>
            </a:p>
          </p:txBody>
        </p:sp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2241502" y="5204213"/>
              <a:ext cx="811417" cy="811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5" name="Straight Arrow Connector 14"/>
            <p:cNvCxnSpPr/>
            <p:nvPr/>
          </p:nvCxnSpPr>
          <p:spPr>
            <a:xfrm rot="10800000">
              <a:off x="1858197" y="5542057"/>
              <a:ext cx="729964" cy="0"/>
            </a:xfrm>
            <a:prstGeom prst="straightConnector1">
              <a:avLst/>
            </a:prstGeom>
            <a:ln w="76200">
              <a:solidFill>
                <a:schemeClr val="bg1"/>
              </a:solidFill>
              <a:prstDash val="solid"/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 rot="10800000">
              <a:off x="1889770" y="5567390"/>
              <a:ext cx="378630" cy="58477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>
                  <a:solidFill>
                    <a:schemeClr val="bg1"/>
                  </a:solidFill>
                  <a:latin typeface="Calibri" pitchFamily="34" charset="0"/>
                </a:rPr>
                <a:t>v</a:t>
              </a: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2588161" y="3848986"/>
              <a:ext cx="0" cy="1718404"/>
            </a:xfrm>
            <a:prstGeom prst="line">
              <a:avLst/>
            </a:prstGeom>
            <a:ln w="19050">
              <a:solidFill>
                <a:schemeClr val="bg1"/>
              </a:solidFill>
              <a:prstDash val="solid"/>
              <a:headEnd type="none" w="med" len="me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4805916" y="757212"/>
            <a:ext cx="412543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latin typeface="Calibri" pitchFamily="34" charset="0"/>
              </a:rPr>
              <a:t>Eenparige</a:t>
            </a:r>
            <a:r>
              <a:rPr lang="en-US" sz="2400" b="1" dirty="0" smtClean="0">
                <a:latin typeface="Calibri" pitchFamily="34" charset="0"/>
              </a:rPr>
              <a:t> </a:t>
            </a:r>
            <a:r>
              <a:rPr lang="en-US" sz="2400" b="1" dirty="0" err="1" smtClean="0">
                <a:latin typeface="Calibri" pitchFamily="34" charset="0"/>
              </a:rPr>
              <a:t>cirkelbeweging</a:t>
            </a:r>
            <a:r>
              <a:rPr lang="en-US" sz="2400" dirty="0" smtClean="0">
                <a:latin typeface="Calibri" pitchFamily="34" charset="0"/>
              </a:rPr>
              <a:t>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err="1" smtClean="0"/>
              <a:t>snelheid</a:t>
            </a:r>
            <a:r>
              <a:rPr lang="en-US" dirty="0" smtClean="0"/>
              <a:t> (v) constant van </a:t>
            </a:r>
            <a:r>
              <a:rPr lang="en-US" dirty="0" err="1" smtClean="0"/>
              <a:t>grootte</a:t>
            </a:r>
            <a:r>
              <a:rPr lang="en-US" dirty="0" smtClean="0"/>
              <a:t>, maar </a:t>
            </a:r>
            <a:r>
              <a:rPr lang="en-US" b="1" dirty="0" err="1" smtClean="0"/>
              <a:t>niet</a:t>
            </a:r>
            <a:r>
              <a:rPr lang="en-US" dirty="0" smtClean="0"/>
              <a:t> van </a:t>
            </a:r>
            <a:r>
              <a:rPr lang="en-US" dirty="0" err="1" smtClean="0"/>
              <a:t>richting</a:t>
            </a:r>
            <a:endParaRPr lang="en-US" dirty="0" smtClean="0"/>
          </a:p>
          <a:p>
            <a:pPr marL="342900" indent="-342900">
              <a:buFont typeface="Arial" pitchFamily="34" charset="0"/>
              <a:buChar char="•"/>
            </a:pPr>
            <a:endParaRPr lang="en-US" dirty="0"/>
          </a:p>
        </p:txBody>
      </p:sp>
      <p:grpSp>
        <p:nvGrpSpPr>
          <p:cNvPr id="31" name="Group 30"/>
          <p:cNvGrpSpPr/>
          <p:nvPr/>
        </p:nvGrpSpPr>
        <p:grpSpPr>
          <a:xfrm>
            <a:off x="1756356" y="1301266"/>
            <a:ext cx="1612711" cy="4595725"/>
            <a:chOff x="1314456" y="1184554"/>
            <a:chExt cx="1612711" cy="459572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2042634" y="1769329"/>
              <a:ext cx="0" cy="1718404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7876" y="1321089"/>
              <a:ext cx="811417" cy="8114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34" name="Straight Arrow Connector 33"/>
            <p:cNvCxnSpPr/>
            <p:nvPr/>
          </p:nvCxnSpPr>
          <p:spPr>
            <a:xfrm>
              <a:off x="2042634" y="1794662"/>
              <a:ext cx="729964" cy="0"/>
            </a:xfrm>
            <a:prstGeom prst="straightConnector1">
              <a:avLst/>
            </a:prstGeom>
            <a:ln w="76200">
              <a:solidFill>
                <a:srgbClr val="00B050"/>
              </a:solidFill>
              <a:prstDash val="solid"/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2362395" y="1184554"/>
              <a:ext cx="37863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>
                  <a:solidFill>
                    <a:srgbClr val="009900"/>
                  </a:solidFill>
                  <a:latin typeface="Calibri" pitchFamily="34" charset="0"/>
                </a:rPr>
                <a:t>v</a:t>
              </a:r>
            </a:p>
          </p:txBody>
        </p:sp>
        <p:pic>
          <p:nvPicPr>
            <p:cNvPr id="36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1697761" y="4832327"/>
              <a:ext cx="811417" cy="811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37" name="Straight Arrow Connector 36"/>
            <p:cNvCxnSpPr/>
            <p:nvPr/>
          </p:nvCxnSpPr>
          <p:spPr>
            <a:xfrm rot="10800000">
              <a:off x="1314456" y="5170171"/>
              <a:ext cx="729964" cy="0"/>
            </a:xfrm>
            <a:prstGeom prst="straightConnector1">
              <a:avLst/>
            </a:prstGeom>
            <a:ln w="76200">
              <a:solidFill>
                <a:schemeClr val="bg1"/>
              </a:solidFill>
              <a:prstDash val="solid"/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 rot="10800000">
              <a:off x="1346029" y="5195504"/>
              <a:ext cx="378630" cy="58477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>
                  <a:solidFill>
                    <a:schemeClr val="bg1"/>
                  </a:solidFill>
                  <a:latin typeface="Calibri" pitchFamily="34" charset="0"/>
                </a:rPr>
                <a:t>v</a:t>
              </a:r>
            </a:p>
          </p:txBody>
        </p:sp>
        <p:cxnSp>
          <p:nvCxnSpPr>
            <p:cNvPr id="39" name="Straight Connector 38"/>
            <p:cNvCxnSpPr/>
            <p:nvPr/>
          </p:nvCxnSpPr>
          <p:spPr>
            <a:xfrm rot="10800000">
              <a:off x="2044420" y="3477100"/>
              <a:ext cx="0" cy="1718404"/>
            </a:xfrm>
            <a:prstGeom prst="line">
              <a:avLst/>
            </a:prstGeom>
            <a:ln w="19050">
              <a:solidFill>
                <a:schemeClr val="bg1"/>
              </a:solidFill>
              <a:prstDash val="solid"/>
              <a:headEnd type="none" w="med" len="me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>
              <a:off x="2036728" y="1794662"/>
              <a:ext cx="0" cy="681469"/>
            </a:xfrm>
            <a:prstGeom prst="straightConnector1">
              <a:avLst/>
            </a:prstGeom>
            <a:ln w="76200">
              <a:solidFill>
                <a:srgbClr val="3399FF"/>
              </a:solidFill>
              <a:prstDash val="solid"/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2077383" y="2106149"/>
              <a:ext cx="84978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err="1" smtClean="0">
                  <a:solidFill>
                    <a:srgbClr val="3399FF"/>
                  </a:solidFill>
                  <a:latin typeface="Calibri" pitchFamily="34" charset="0"/>
                </a:rPr>
                <a:t>F</a:t>
              </a:r>
              <a:r>
                <a:rPr lang="en-US" sz="3200" b="1" baseline="-25000" dirty="0" err="1" smtClean="0">
                  <a:solidFill>
                    <a:srgbClr val="3399FF"/>
                  </a:solidFill>
                  <a:latin typeface="Calibri" pitchFamily="34" charset="0"/>
                </a:rPr>
                <a:t>mpz</a:t>
              </a:r>
              <a:endParaRPr lang="en-US" sz="3200" b="1" baseline="-25000" dirty="0" smtClean="0">
                <a:solidFill>
                  <a:srgbClr val="3399FF"/>
                </a:solidFill>
                <a:latin typeface="Calibri" pitchFamily="34" charset="0"/>
              </a:endParaRPr>
            </a:p>
          </p:txBody>
        </p:sp>
      </p:grpSp>
      <p:sp>
        <p:nvSpPr>
          <p:cNvPr id="42" name="Rectangle 41"/>
          <p:cNvSpPr/>
          <p:nvPr/>
        </p:nvSpPr>
        <p:spPr>
          <a:xfrm>
            <a:off x="4805916" y="3326625"/>
            <a:ext cx="366823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/>
              <a:t>Middelpuntzoekende</a:t>
            </a:r>
            <a:r>
              <a:rPr lang="en-US" b="1" dirty="0"/>
              <a:t> </a:t>
            </a:r>
            <a:r>
              <a:rPr lang="en-US" b="1" dirty="0" err="1"/>
              <a:t>kracht</a:t>
            </a:r>
            <a:r>
              <a:rPr lang="en-US" b="1" dirty="0"/>
              <a:t> (</a:t>
            </a:r>
            <a:r>
              <a:rPr lang="en-US" b="1" dirty="0" err="1"/>
              <a:t>F</a:t>
            </a:r>
            <a:r>
              <a:rPr lang="en-US" b="1" baseline="-25000" dirty="0" err="1"/>
              <a:t>mpz</a:t>
            </a:r>
            <a:r>
              <a:rPr lang="en-US" dirty="0"/>
              <a:t>):</a:t>
            </a:r>
            <a:endParaRPr lang="en-US" b="1" dirty="0"/>
          </a:p>
          <a:p>
            <a:r>
              <a:rPr lang="en-US" dirty="0"/>
              <a:t>De </a:t>
            </a:r>
            <a:r>
              <a:rPr lang="en-US" dirty="0" err="1"/>
              <a:t>kracht</a:t>
            </a:r>
            <a:r>
              <a:rPr lang="en-US" dirty="0"/>
              <a:t> </a:t>
            </a:r>
            <a:r>
              <a:rPr lang="en-US" dirty="0" err="1"/>
              <a:t>loodrecht</a:t>
            </a:r>
            <a:r>
              <a:rPr lang="en-US" dirty="0"/>
              <a:t> op de </a:t>
            </a:r>
            <a:r>
              <a:rPr lang="en-US" dirty="0" err="1"/>
              <a:t>bewegingsrichting</a:t>
            </a:r>
            <a:r>
              <a:rPr lang="en-US" dirty="0"/>
              <a:t> die </a:t>
            </a:r>
            <a:r>
              <a:rPr lang="en-US" dirty="0" err="1"/>
              <a:t>zorgt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de </a:t>
            </a:r>
            <a:r>
              <a:rPr lang="en-US" dirty="0" err="1"/>
              <a:t>cirkelbeweging</a:t>
            </a:r>
            <a:r>
              <a:rPr lang="en-US" dirty="0"/>
              <a:t>. </a:t>
            </a:r>
            <a:endParaRPr lang="en-US" b="1" baseline="-25000" dirty="0"/>
          </a:p>
        </p:txBody>
      </p:sp>
      <p:grpSp>
        <p:nvGrpSpPr>
          <p:cNvPr id="43" name="Group 42"/>
          <p:cNvGrpSpPr/>
          <p:nvPr/>
        </p:nvGrpSpPr>
        <p:grpSpPr>
          <a:xfrm>
            <a:off x="2019776" y="1437801"/>
            <a:ext cx="931302" cy="4322655"/>
            <a:chOff x="2019776" y="1437801"/>
            <a:chExt cx="931302" cy="4322655"/>
          </a:xfrm>
        </p:grpSpPr>
        <p:cxnSp>
          <p:nvCxnSpPr>
            <p:cNvPr id="44" name="Straight Connector 43"/>
            <p:cNvCxnSpPr/>
            <p:nvPr/>
          </p:nvCxnSpPr>
          <p:spPr>
            <a:xfrm>
              <a:off x="2484534" y="1886041"/>
              <a:ext cx="0" cy="1718404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5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9776" y="1437801"/>
              <a:ext cx="811417" cy="8114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6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2139661" y="4949039"/>
              <a:ext cx="811417" cy="811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47" name="Straight Connector 46"/>
            <p:cNvCxnSpPr/>
            <p:nvPr/>
          </p:nvCxnSpPr>
          <p:spPr>
            <a:xfrm rot="10800000">
              <a:off x="2486320" y="3593812"/>
              <a:ext cx="0" cy="1718404"/>
            </a:xfrm>
            <a:prstGeom prst="line">
              <a:avLst/>
            </a:prstGeom>
            <a:ln w="19050">
              <a:solidFill>
                <a:schemeClr val="bg1"/>
              </a:solidFill>
              <a:prstDash val="solid"/>
              <a:headEnd type="none" w="med" len="me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Rectangle 47"/>
          <p:cNvSpPr/>
          <p:nvPr/>
        </p:nvSpPr>
        <p:spPr>
          <a:xfrm>
            <a:off x="4801243" y="2284415"/>
            <a:ext cx="40178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dirty="0" err="1"/>
              <a:t>Er</a:t>
            </a:r>
            <a:r>
              <a:rPr lang="en-US" dirty="0"/>
              <a:t>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dus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kracht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!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156382" y="1292431"/>
            <a:ext cx="4616866" cy="5083171"/>
            <a:chOff x="-183874" y="1281798"/>
            <a:chExt cx="4616866" cy="5083171"/>
          </a:xfrm>
        </p:grpSpPr>
        <p:grpSp>
          <p:nvGrpSpPr>
            <p:cNvPr id="50" name="Group 49"/>
            <p:cNvGrpSpPr/>
            <p:nvPr/>
          </p:nvGrpSpPr>
          <p:grpSpPr>
            <a:xfrm>
              <a:off x="1670961" y="1281798"/>
              <a:ext cx="2762031" cy="3205936"/>
              <a:chOff x="1670961" y="1281798"/>
              <a:chExt cx="2762031" cy="3205936"/>
            </a:xfrm>
          </p:grpSpPr>
          <p:grpSp>
            <p:nvGrpSpPr>
              <p:cNvPr id="87" name="Group 86"/>
              <p:cNvGrpSpPr/>
              <p:nvPr/>
            </p:nvGrpSpPr>
            <p:grpSpPr>
              <a:xfrm>
                <a:off x="1670961" y="1281798"/>
                <a:ext cx="1349291" cy="2303179"/>
                <a:chOff x="1670961" y="1281798"/>
                <a:chExt cx="1349291" cy="2303179"/>
              </a:xfrm>
            </p:grpSpPr>
            <p:cxnSp>
              <p:nvCxnSpPr>
                <p:cNvPr id="102" name="Straight Connector 101"/>
                <p:cNvCxnSpPr/>
                <p:nvPr/>
              </p:nvCxnSpPr>
              <p:spPr>
                <a:xfrm>
                  <a:off x="2135719" y="1866573"/>
                  <a:ext cx="0" cy="1718404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103" name="Picture 3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670961" y="1418333"/>
                  <a:ext cx="811417" cy="81141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cxnSp>
              <p:nvCxnSpPr>
                <p:cNvPr id="104" name="Straight Arrow Connector 103"/>
                <p:cNvCxnSpPr/>
                <p:nvPr/>
              </p:nvCxnSpPr>
              <p:spPr>
                <a:xfrm>
                  <a:off x="2135719" y="1891906"/>
                  <a:ext cx="729964" cy="0"/>
                </a:xfrm>
                <a:prstGeom prst="straightConnector1">
                  <a:avLst/>
                </a:prstGeom>
                <a:ln w="76200">
                  <a:solidFill>
                    <a:srgbClr val="00B050"/>
                  </a:solidFill>
                  <a:prstDash val="solid"/>
                  <a:headEnd type="none" w="med" len="me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5" name="TextBox 104"/>
                <p:cNvSpPr txBox="1"/>
                <p:nvPr/>
              </p:nvSpPr>
              <p:spPr>
                <a:xfrm>
                  <a:off x="2455480" y="1281798"/>
                  <a:ext cx="378630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200" b="1" dirty="0" smtClean="0">
                      <a:solidFill>
                        <a:srgbClr val="009900"/>
                      </a:solidFill>
                      <a:latin typeface="Calibri" pitchFamily="34" charset="0"/>
                    </a:rPr>
                    <a:t>v</a:t>
                  </a:r>
                </a:p>
              </p:txBody>
            </p:sp>
            <p:cxnSp>
              <p:nvCxnSpPr>
                <p:cNvPr id="106" name="Straight Arrow Connector 105"/>
                <p:cNvCxnSpPr/>
                <p:nvPr/>
              </p:nvCxnSpPr>
              <p:spPr>
                <a:xfrm>
                  <a:off x="2129813" y="1891906"/>
                  <a:ext cx="0" cy="681469"/>
                </a:xfrm>
                <a:prstGeom prst="straightConnector1">
                  <a:avLst/>
                </a:prstGeom>
                <a:ln w="76200">
                  <a:solidFill>
                    <a:srgbClr val="3399FF"/>
                  </a:solidFill>
                  <a:prstDash val="solid"/>
                  <a:headEnd type="none" w="med" len="me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7" name="TextBox 106"/>
                <p:cNvSpPr txBox="1"/>
                <p:nvPr/>
              </p:nvSpPr>
              <p:spPr>
                <a:xfrm>
                  <a:off x="2170468" y="2203393"/>
                  <a:ext cx="849784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200" b="1" dirty="0" err="1" smtClean="0">
                      <a:solidFill>
                        <a:srgbClr val="3399FF"/>
                      </a:solidFill>
                      <a:latin typeface="Calibri" pitchFamily="34" charset="0"/>
                    </a:rPr>
                    <a:t>F</a:t>
                  </a:r>
                  <a:r>
                    <a:rPr lang="en-US" sz="3200" b="1" baseline="-25000" dirty="0" err="1" smtClean="0">
                      <a:solidFill>
                        <a:srgbClr val="3399FF"/>
                      </a:solidFill>
                      <a:latin typeface="Calibri" pitchFamily="34" charset="0"/>
                    </a:rPr>
                    <a:t>mpz</a:t>
                  </a:r>
                  <a:endParaRPr lang="en-US" sz="3200" b="1" baseline="-25000" dirty="0" smtClean="0">
                    <a:solidFill>
                      <a:srgbClr val="3399FF"/>
                    </a:solidFill>
                    <a:latin typeface="Calibri" pitchFamily="34" charset="0"/>
                  </a:endParaRPr>
                </a:p>
              </p:txBody>
            </p:sp>
          </p:grpSp>
          <p:grpSp>
            <p:nvGrpSpPr>
              <p:cNvPr id="88" name="Group 87"/>
              <p:cNvGrpSpPr/>
              <p:nvPr/>
            </p:nvGrpSpPr>
            <p:grpSpPr>
              <a:xfrm rot="2700000">
                <a:off x="2423901" y="1772950"/>
                <a:ext cx="1349291" cy="2303179"/>
                <a:chOff x="1670961" y="1281798"/>
                <a:chExt cx="1349291" cy="2303179"/>
              </a:xfrm>
            </p:grpSpPr>
            <p:cxnSp>
              <p:nvCxnSpPr>
                <p:cNvPr id="96" name="Straight Connector 95"/>
                <p:cNvCxnSpPr/>
                <p:nvPr/>
              </p:nvCxnSpPr>
              <p:spPr>
                <a:xfrm>
                  <a:off x="2135719" y="1866573"/>
                  <a:ext cx="0" cy="1718404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97" name="Picture 3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670961" y="1418333"/>
                  <a:ext cx="811417" cy="81141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cxnSp>
              <p:nvCxnSpPr>
                <p:cNvPr id="98" name="Straight Arrow Connector 97"/>
                <p:cNvCxnSpPr/>
                <p:nvPr/>
              </p:nvCxnSpPr>
              <p:spPr>
                <a:xfrm>
                  <a:off x="2135719" y="1891906"/>
                  <a:ext cx="729964" cy="0"/>
                </a:xfrm>
                <a:prstGeom prst="straightConnector1">
                  <a:avLst/>
                </a:prstGeom>
                <a:ln w="76200">
                  <a:solidFill>
                    <a:srgbClr val="00B050"/>
                  </a:solidFill>
                  <a:prstDash val="solid"/>
                  <a:headEnd type="none" w="med" len="me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9" name="TextBox 98"/>
                <p:cNvSpPr txBox="1"/>
                <p:nvPr/>
              </p:nvSpPr>
              <p:spPr>
                <a:xfrm>
                  <a:off x="2455480" y="1281798"/>
                  <a:ext cx="378630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200" b="1" dirty="0" smtClean="0">
                      <a:solidFill>
                        <a:srgbClr val="009900"/>
                      </a:solidFill>
                      <a:latin typeface="Calibri" pitchFamily="34" charset="0"/>
                    </a:rPr>
                    <a:t>v</a:t>
                  </a:r>
                </a:p>
              </p:txBody>
            </p:sp>
            <p:cxnSp>
              <p:nvCxnSpPr>
                <p:cNvPr id="100" name="Straight Arrow Connector 99"/>
                <p:cNvCxnSpPr/>
                <p:nvPr/>
              </p:nvCxnSpPr>
              <p:spPr>
                <a:xfrm>
                  <a:off x="2129813" y="1891906"/>
                  <a:ext cx="0" cy="681469"/>
                </a:xfrm>
                <a:prstGeom prst="straightConnector1">
                  <a:avLst/>
                </a:prstGeom>
                <a:ln w="76200">
                  <a:solidFill>
                    <a:srgbClr val="3399FF"/>
                  </a:solidFill>
                  <a:prstDash val="solid"/>
                  <a:headEnd type="none" w="med" len="me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1" name="TextBox 100"/>
                <p:cNvSpPr txBox="1"/>
                <p:nvPr/>
              </p:nvSpPr>
              <p:spPr>
                <a:xfrm>
                  <a:off x="2170468" y="2203393"/>
                  <a:ext cx="849784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200" b="1" dirty="0" err="1" smtClean="0">
                      <a:solidFill>
                        <a:srgbClr val="3399FF"/>
                      </a:solidFill>
                      <a:latin typeface="Calibri" pitchFamily="34" charset="0"/>
                    </a:rPr>
                    <a:t>F</a:t>
                  </a:r>
                  <a:r>
                    <a:rPr lang="en-US" sz="3200" b="1" baseline="-25000" dirty="0" err="1" smtClean="0">
                      <a:solidFill>
                        <a:srgbClr val="3399FF"/>
                      </a:solidFill>
                      <a:latin typeface="Calibri" pitchFamily="34" charset="0"/>
                    </a:rPr>
                    <a:t>mpz</a:t>
                  </a:r>
                  <a:endParaRPr lang="en-US" sz="3200" b="1" baseline="-25000" dirty="0" smtClean="0">
                    <a:solidFill>
                      <a:srgbClr val="3399FF"/>
                    </a:solidFill>
                    <a:latin typeface="Calibri" pitchFamily="34" charset="0"/>
                  </a:endParaRPr>
                </a:p>
              </p:txBody>
            </p:sp>
          </p:grpSp>
          <p:grpSp>
            <p:nvGrpSpPr>
              <p:cNvPr id="89" name="Group 88"/>
              <p:cNvGrpSpPr/>
              <p:nvPr/>
            </p:nvGrpSpPr>
            <p:grpSpPr>
              <a:xfrm rot="5400000">
                <a:off x="2606757" y="2661499"/>
                <a:ext cx="1349291" cy="2303179"/>
                <a:chOff x="1670961" y="1281798"/>
                <a:chExt cx="1349291" cy="2303179"/>
              </a:xfrm>
            </p:grpSpPr>
            <p:cxnSp>
              <p:nvCxnSpPr>
                <p:cNvPr id="90" name="Straight Connector 89"/>
                <p:cNvCxnSpPr/>
                <p:nvPr/>
              </p:nvCxnSpPr>
              <p:spPr>
                <a:xfrm>
                  <a:off x="2135719" y="1866573"/>
                  <a:ext cx="0" cy="1718404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91" name="Picture 3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670961" y="1418333"/>
                  <a:ext cx="811417" cy="81141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cxnSp>
              <p:nvCxnSpPr>
                <p:cNvPr id="92" name="Straight Arrow Connector 91"/>
                <p:cNvCxnSpPr/>
                <p:nvPr/>
              </p:nvCxnSpPr>
              <p:spPr>
                <a:xfrm>
                  <a:off x="2135719" y="1891906"/>
                  <a:ext cx="729964" cy="0"/>
                </a:xfrm>
                <a:prstGeom prst="straightConnector1">
                  <a:avLst/>
                </a:prstGeom>
                <a:ln w="76200">
                  <a:solidFill>
                    <a:srgbClr val="00B050"/>
                  </a:solidFill>
                  <a:prstDash val="solid"/>
                  <a:headEnd type="none" w="med" len="me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3" name="TextBox 92"/>
                <p:cNvSpPr txBox="1"/>
                <p:nvPr/>
              </p:nvSpPr>
              <p:spPr>
                <a:xfrm>
                  <a:off x="2455480" y="1281798"/>
                  <a:ext cx="378630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200" b="1" dirty="0" smtClean="0">
                      <a:solidFill>
                        <a:srgbClr val="009900"/>
                      </a:solidFill>
                      <a:latin typeface="Calibri" pitchFamily="34" charset="0"/>
                    </a:rPr>
                    <a:t>v</a:t>
                  </a:r>
                </a:p>
              </p:txBody>
            </p:sp>
            <p:cxnSp>
              <p:nvCxnSpPr>
                <p:cNvPr id="94" name="Straight Arrow Connector 93"/>
                <p:cNvCxnSpPr/>
                <p:nvPr/>
              </p:nvCxnSpPr>
              <p:spPr>
                <a:xfrm>
                  <a:off x="2129813" y="1891906"/>
                  <a:ext cx="0" cy="681469"/>
                </a:xfrm>
                <a:prstGeom prst="straightConnector1">
                  <a:avLst/>
                </a:prstGeom>
                <a:ln w="76200">
                  <a:solidFill>
                    <a:srgbClr val="3399FF"/>
                  </a:solidFill>
                  <a:prstDash val="solid"/>
                  <a:headEnd type="none" w="med" len="me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5" name="TextBox 94"/>
                <p:cNvSpPr txBox="1"/>
                <p:nvPr/>
              </p:nvSpPr>
              <p:spPr>
                <a:xfrm>
                  <a:off x="2170468" y="2203393"/>
                  <a:ext cx="849784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200" b="1" dirty="0" err="1" smtClean="0">
                      <a:solidFill>
                        <a:srgbClr val="3399FF"/>
                      </a:solidFill>
                      <a:latin typeface="Calibri" pitchFamily="34" charset="0"/>
                    </a:rPr>
                    <a:t>F</a:t>
                  </a:r>
                  <a:r>
                    <a:rPr lang="en-US" sz="3200" b="1" baseline="-25000" dirty="0" err="1" smtClean="0">
                      <a:solidFill>
                        <a:srgbClr val="3399FF"/>
                      </a:solidFill>
                      <a:latin typeface="Calibri" pitchFamily="34" charset="0"/>
                    </a:rPr>
                    <a:t>mpz</a:t>
                  </a:r>
                  <a:endParaRPr lang="en-US" sz="3200" b="1" baseline="-25000" dirty="0" smtClean="0">
                    <a:solidFill>
                      <a:srgbClr val="3399FF"/>
                    </a:solidFill>
                    <a:latin typeface="Calibri" pitchFamily="34" charset="0"/>
                  </a:endParaRPr>
                </a:p>
              </p:txBody>
            </p:sp>
          </p:grpSp>
        </p:grpSp>
        <p:grpSp>
          <p:nvGrpSpPr>
            <p:cNvPr id="51" name="Group 50"/>
            <p:cNvGrpSpPr/>
            <p:nvPr/>
          </p:nvGrpSpPr>
          <p:grpSpPr>
            <a:xfrm rot="8100000">
              <a:off x="615788" y="3159033"/>
              <a:ext cx="2762031" cy="3205936"/>
              <a:chOff x="1670961" y="1281798"/>
              <a:chExt cx="2762031" cy="3205936"/>
            </a:xfrm>
          </p:grpSpPr>
          <p:grpSp>
            <p:nvGrpSpPr>
              <p:cNvPr id="66" name="Group 65"/>
              <p:cNvGrpSpPr/>
              <p:nvPr/>
            </p:nvGrpSpPr>
            <p:grpSpPr>
              <a:xfrm>
                <a:off x="1670961" y="1281798"/>
                <a:ext cx="1349291" cy="2303179"/>
                <a:chOff x="1670961" y="1281798"/>
                <a:chExt cx="1349291" cy="2303179"/>
              </a:xfrm>
            </p:grpSpPr>
            <p:cxnSp>
              <p:nvCxnSpPr>
                <p:cNvPr id="81" name="Straight Connector 80"/>
                <p:cNvCxnSpPr/>
                <p:nvPr/>
              </p:nvCxnSpPr>
              <p:spPr>
                <a:xfrm>
                  <a:off x="2135719" y="1866573"/>
                  <a:ext cx="0" cy="1718404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82" name="Picture 3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670961" y="1418333"/>
                  <a:ext cx="811417" cy="81141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cxnSp>
              <p:nvCxnSpPr>
                <p:cNvPr id="83" name="Straight Arrow Connector 82"/>
                <p:cNvCxnSpPr/>
                <p:nvPr/>
              </p:nvCxnSpPr>
              <p:spPr>
                <a:xfrm>
                  <a:off x="2135719" y="1891906"/>
                  <a:ext cx="729964" cy="0"/>
                </a:xfrm>
                <a:prstGeom prst="straightConnector1">
                  <a:avLst/>
                </a:prstGeom>
                <a:ln w="76200">
                  <a:solidFill>
                    <a:srgbClr val="00B050"/>
                  </a:solidFill>
                  <a:prstDash val="solid"/>
                  <a:headEnd type="none" w="med" len="me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4" name="TextBox 83"/>
                <p:cNvSpPr txBox="1"/>
                <p:nvPr/>
              </p:nvSpPr>
              <p:spPr>
                <a:xfrm>
                  <a:off x="2455480" y="1281798"/>
                  <a:ext cx="378630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200" b="1" dirty="0" smtClean="0">
                      <a:solidFill>
                        <a:srgbClr val="009900"/>
                      </a:solidFill>
                      <a:latin typeface="Calibri" pitchFamily="34" charset="0"/>
                    </a:rPr>
                    <a:t>v</a:t>
                  </a:r>
                </a:p>
              </p:txBody>
            </p:sp>
            <p:cxnSp>
              <p:nvCxnSpPr>
                <p:cNvPr id="85" name="Straight Arrow Connector 84"/>
                <p:cNvCxnSpPr/>
                <p:nvPr/>
              </p:nvCxnSpPr>
              <p:spPr>
                <a:xfrm>
                  <a:off x="2129813" y="1891906"/>
                  <a:ext cx="0" cy="681469"/>
                </a:xfrm>
                <a:prstGeom prst="straightConnector1">
                  <a:avLst/>
                </a:prstGeom>
                <a:ln w="76200">
                  <a:solidFill>
                    <a:srgbClr val="3399FF"/>
                  </a:solidFill>
                  <a:prstDash val="solid"/>
                  <a:headEnd type="none" w="med" len="me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6" name="TextBox 85"/>
                <p:cNvSpPr txBox="1"/>
                <p:nvPr/>
              </p:nvSpPr>
              <p:spPr>
                <a:xfrm>
                  <a:off x="2170468" y="2203393"/>
                  <a:ext cx="849784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200" b="1" dirty="0" err="1" smtClean="0">
                      <a:solidFill>
                        <a:srgbClr val="3399FF"/>
                      </a:solidFill>
                      <a:latin typeface="Calibri" pitchFamily="34" charset="0"/>
                    </a:rPr>
                    <a:t>F</a:t>
                  </a:r>
                  <a:r>
                    <a:rPr lang="en-US" sz="3200" b="1" baseline="-25000" dirty="0" err="1" smtClean="0">
                      <a:solidFill>
                        <a:srgbClr val="3399FF"/>
                      </a:solidFill>
                      <a:latin typeface="Calibri" pitchFamily="34" charset="0"/>
                    </a:rPr>
                    <a:t>mpz</a:t>
                  </a:r>
                  <a:endParaRPr lang="en-US" sz="3200" b="1" baseline="-25000" dirty="0" smtClean="0">
                    <a:solidFill>
                      <a:srgbClr val="3399FF"/>
                    </a:solidFill>
                    <a:latin typeface="Calibri" pitchFamily="34" charset="0"/>
                  </a:endParaRPr>
                </a:p>
              </p:txBody>
            </p:sp>
          </p:grpSp>
          <p:grpSp>
            <p:nvGrpSpPr>
              <p:cNvPr id="67" name="Group 66"/>
              <p:cNvGrpSpPr/>
              <p:nvPr/>
            </p:nvGrpSpPr>
            <p:grpSpPr>
              <a:xfrm rot="2700000">
                <a:off x="2423901" y="1772950"/>
                <a:ext cx="1349291" cy="2303179"/>
                <a:chOff x="1670961" y="1281798"/>
                <a:chExt cx="1349291" cy="2303179"/>
              </a:xfrm>
            </p:grpSpPr>
            <p:cxnSp>
              <p:nvCxnSpPr>
                <p:cNvPr id="75" name="Straight Connector 74"/>
                <p:cNvCxnSpPr/>
                <p:nvPr/>
              </p:nvCxnSpPr>
              <p:spPr>
                <a:xfrm>
                  <a:off x="2135719" y="1866573"/>
                  <a:ext cx="0" cy="1718404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76" name="Picture 3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670961" y="1418333"/>
                  <a:ext cx="811417" cy="81141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cxnSp>
              <p:nvCxnSpPr>
                <p:cNvPr id="77" name="Straight Arrow Connector 76"/>
                <p:cNvCxnSpPr/>
                <p:nvPr/>
              </p:nvCxnSpPr>
              <p:spPr>
                <a:xfrm>
                  <a:off x="2135719" y="1891906"/>
                  <a:ext cx="729964" cy="0"/>
                </a:xfrm>
                <a:prstGeom prst="straightConnector1">
                  <a:avLst/>
                </a:prstGeom>
                <a:ln w="76200">
                  <a:solidFill>
                    <a:srgbClr val="00B050"/>
                  </a:solidFill>
                  <a:prstDash val="solid"/>
                  <a:headEnd type="none" w="med" len="me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8" name="TextBox 77"/>
                <p:cNvSpPr txBox="1"/>
                <p:nvPr/>
              </p:nvSpPr>
              <p:spPr>
                <a:xfrm>
                  <a:off x="2455480" y="1281798"/>
                  <a:ext cx="378630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200" b="1" dirty="0" smtClean="0">
                      <a:solidFill>
                        <a:srgbClr val="009900"/>
                      </a:solidFill>
                      <a:latin typeface="Calibri" pitchFamily="34" charset="0"/>
                    </a:rPr>
                    <a:t>v</a:t>
                  </a:r>
                </a:p>
              </p:txBody>
            </p:sp>
            <p:cxnSp>
              <p:nvCxnSpPr>
                <p:cNvPr id="79" name="Straight Arrow Connector 78"/>
                <p:cNvCxnSpPr/>
                <p:nvPr/>
              </p:nvCxnSpPr>
              <p:spPr>
                <a:xfrm>
                  <a:off x="2129813" y="1891906"/>
                  <a:ext cx="0" cy="681469"/>
                </a:xfrm>
                <a:prstGeom prst="straightConnector1">
                  <a:avLst/>
                </a:prstGeom>
                <a:ln w="76200">
                  <a:solidFill>
                    <a:srgbClr val="3399FF"/>
                  </a:solidFill>
                  <a:prstDash val="solid"/>
                  <a:headEnd type="none" w="med" len="me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0" name="TextBox 79"/>
                <p:cNvSpPr txBox="1"/>
                <p:nvPr/>
              </p:nvSpPr>
              <p:spPr>
                <a:xfrm>
                  <a:off x="2170468" y="2203393"/>
                  <a:ext cx="849784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200" b="1" dirty="0" err="1" smtClean="0">
                      <a:solidFill>
                        <a:srgbClr val="3399FF"/>
                      </a:solidFill>
                      <a:latin typeface="Calibri" pitchFamily="34" charset="0"/>
                    </a:rPr>
                    <a:t>F</a:t>
                  </a:r>
                  <a:r>
                    <a:rPr lang="en-US" sz="3200" b="1" baseline="-25000" dirty="0" err="1" smtClean="0">
                      <a:solidFill>
                        <a:srgbClr val="3399FF"/>
                      </a:solidFill>
                      <a:latin typeface="Calibri" pitchFamily="34" charset="0"/>
                    </a:rPr>
                    <a:t>mpz</a:t>
                  </a:r>
                  <a:endParaRPr lang="en-US" sz="3200" b="1" baseline="-25000" dirty="0" smtClean="0">
                    <a:solidFill>
                      <a:srgbClr val="3399FF"/>
                    </a:solidFill>
                    <a:latin typeface="Calibri" pitchFamily="34" charset="0"/>
                  </a:endParaRPr>
                </a:p>
              </p:txBody>
            </p:sp>
          </p:grpSp>
          <p:grpSp>
            <p:nvGrpSpPr>
              <p:cNvPr id="68" name="Group 67"/>
              <p:cNvGrpSpPr/>
              <p:nvPr/>
            </p:nvGrpSpPr>
            <p:grpSpPr>
              <a:xfrm rot="5400000">
                <a:off x="2606757" y="2661499"/>
                <a:ext cx="1349291" cy="2303179"/>
                <a:chOff x="1670961" y="1281798"/>
                <a:chExt cx="1349291" cy="2303179"/>
              </a:xfrm>
            </p:grpSpPr>
            <p:cxnSp>
              <p:nvCxnSpPr>
                <p:cNvPr id="69" name="Straight Connector 68"/>
                <p:cNvCxnSpPr/>
                <p:nvPr/>
              </p:nvCxnSpPr>
              <p:spPr>
                <a:xfrm>
                  <a:off x="2135719" y="1866573"/>
                  <a:ext cx="0" cy="1718404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70" name="Picture 3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670961" y="1418333"/>
                  <a:ext cx="811417" cy="81141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cxnSp>
              <p:nvCxnSpPr>
                <p:cNvPr id="71" name="Straight Arrow Connector 70"/>
                <p:cNvCxnSpPr/>
                <p:nvPr/>
              </p:nvCxnSpPr>
              <p:spPr>
                <a:xfrm>
                  <a:off x="2135719" y="1891906"/>
                  <a:ext cx="729964" cy="0"/>
                </a:xfrm>
                <a:prstGeom prst="straightConnector1">
                  <a:avLst/>
                </a:prstGeom>
                <a:ln w="76200">
                  <a:solidFill>
                    <a:srgbClr val="00B050"/>
                  </a:solidFill>
                  <a:prstDash val="solid"/>
                  <a:headEnd type="none" w="med" len="me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2" name="TextBox 71"/>
                <p:cNvSpPr txBox="1"/>
                <p:nvPr/>
              </p:nvSpPr>
              <p:spPr>
                <a:xfrm>
                  <a:off x="2455480" y="1281798"/>
                  <a:ext cx="378630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200" b="1" dirty="0" smtClean="0">
                      <a:solidFill>
                        <a:srgbClr val="009900"/>
                      </a:solidFill>
                      <a:latin typeface="Calibri" pitchFamily="34" charset="0"/>
                    </a:rPr>
                    <a:t>v</a:t>
                  </a:r>
                </a:p>
              </p:txBody>
            </p:sp>
            <p:cxnSp>
              <p:nvCxnSpPr>
                <p:cNvPr id="73" name="Straight Arrow Connector 72"/>
                <p:cNvCxnSpPr/>
                <p:nvPr/>
              </p:nvCxnSpPr>
              <p:spPr>
                <a:xfrm>
                  <a:off x="2129813" y="1891906"/>
                  <a:ext cx="0" cy="681469"/>
                </a:xfrm>
                <a:prstGeom prst="straightConnector1">
                  <a:avLst/>
                </a:prstGeom>
                <a:ln w="76200">
                  <a:solidFill>
                    <a:srgbClr val="3399FF"/>
                  </a:solidFill>
                  <a:prstDash val="solid"/>
                  <a:headEnd type="none" w="med" len="me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4" name="TextBox 73"/>
                <p:cNvSpPr txBox="1"/>
                <p:nvPr/>
              </p:nvSpPr>
              <p:spPr>
                <a:xfrm>
                  <a:off x="2170468" y="2203393"/>
                  <a:ext cx="849784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200" b="1" dirty="0" err="1" smtClean="0">
                      <a:solidFill>
                        <a:srgbClr val="3399FF"/>
                      </a:solidFill>
                      <a:latin typeface="Calibri" pitchFamily="34" charset="0"/>
                    </a:rPr>
                    <a:t>F</a:t>
                  </a:r>
                  <a:r>
                    <a:rPr lang="en-US" sz="3200" b="1" baseline="-25000" dirty="0" err="1" smtClean="0">
                      <a:solidFill>
                        <a:srgbClr val="3399FF"/>
                      </a:solidFill>
                      <a:latin typeface="Calibri" pitchFamily="34" charset="0"/>
                    </a:rPr>
                    <a:t>mpz</a:t>
                  </a:r>
                  <a:endParaRPr lang="en-US" sz="3200" b="1" baseline="-25000" dirty="0" smtClean="0">
                    <a:solidFill>
                      <a:srgbClr val="3399FF"/>
                    </a:solidFill>
                    <a:latin typeface="Calibri" pitchFamily="34" charset="0"/>
                  </a:endParaRPr>
                </a:p>
              </p:txBody>
            </p:sp>
          </p:grpSp>
        </p:grpSp>
        <p:grpSp>
          <p:nvGrpSpPr>
            <p:cNvPr id="52" name="Group 51"/>
            <p:cNvGrpSpPr/>
            <p:nvPr/>
          </p:nvGrpSpPr>
          <p:grpSpPr>
            <a:xfrm rot="16200000">
              <a:off x="293070" y="2238001"/>
              <a:ext cx="1349291" cy="2303179"/>
              <a:chOff x="1670961" y="1281798"/>
              <a:chExt cx="1349291" cy="2303179"/>
            </a:xfrm>
          </p:grpSpPr>
          <p:cxnSp>
            <p:nvCxnSpPr>
              <p:cNvPr id="60" name="Straight Connector 59"/>
              <p:cNvCxnSpPr/>
              <p:nvPr/>
            </p:nvCxnSpPr>
            <p:spPr>
              <a:xfrm>
                <a:off x="2135719" y="1866573"/>
                <a:ext cx="0" cy="1718404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61" name="Picture 3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70961" y="1418333"/>
                <a:ext cx="811417" cy="81141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62" name="Straight Arrow Connector 61"/>
              <p:cNvCxnSpPr/>
              <p:nvPr/>
            </p:nvCxnSpPr>
            <p:spPr>
              <a:xfrm>
                <a:off x="2135719" y="1891906"/>
                <a:ext cx="729964" cy="0"/>
              </a:xfrm>
              <a:prstGeom prst="straightConnector1">
                <a:avLst/>
              </a:prstGeom>
              <a:ln w="76200">
                <a:solidFill>
                  <a:srgbClr val="00B050"/>
                </a:solidFill>
                <a:prstDash val="solid"/>
                <a:headEnd type="none" w="med" len="me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TextBox 62"/>
              <p:cNvSpPr txBox="1"/>
              <p:nvPr/>
            </p:nvSpPr>
            <p:spPr>
              <a:xfrm>
                <a:off x="2455480" y="1281798"/>
                <a:ext cx="37863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b="1" dirty="0" smtClean="0">
                    <a:solidFill>
                      <a:srgbClr val="009900"/>
                    </a:solidFill>
                    <a:latin typeface="Calibri" pitchFamily="34" charset="0"/>
                  </a:rPr>
                  <a:t>v</a:t>
                </a:r>
              </a:p>
            </p:txBody>
          </p:sp>
          <p:cxnSp>
            <p:nvCxnSpPr>
              <p:cNvPr id="64" name="Straight Arrow Connector 63"/>
              <p:cNvCxnSpPr/>
              <p:nvPr/>
            </p:nvCxnSpPr>
            <p:spPr>
              <a:xfrm>
                <a:off x="2129813" y="1891906"/>
                <a:ext cx="0" cy="681469"/>
              </a:xfrm>
              <a:prstGeom prst="straightConnector1">
                <a:avLst/>
              </a:prstGeom>
              <a:ln w="76200">
                <a:solidFill>
                  <a:srgbClr val="3399FF"/>
                </a:solidFill>
                <a:prstDash val="solid"/>
                <a:headEnd type="none" w="med" len="me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2170468" y="2203393"/>
                <a:ext cx="849784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b="1" dirty="0" err="1" smtClean="0">
                    <a:solidFill>
                      <a:srgbClr val="3399FF"/>
                    </a:solidFill>
                    <a:latin typeface="Calibri" pitchFamily="34" charset="0"/>
                  </a:rPr>
                  <a:t>F</a:t>
                </a:r>
                <a:r>
                  <a:rPr lang="en-US" sz="3200" b="1" baseline="-25000" dirty="0" err="1" smtClean="0">
                    <a:solidFill>
                      <a:srgbClr val="3399FF"/>
                    </a:solidFill>
                    <a:latin typeface="Calibri" pitchFamily="34" charset="0"/>
                  </a:rPr>
                  <a:t>mpz</a:t>
                </a:r>
                <a:endParaRPr lang="en-US" sz="3200" b="1" baseline="-25000" dirty="0" smtClean="0">
                  <a:solidFill>
                    <a:srgbClr val="3399FF"/>
                  </a:solidFill>
                  <a:latin typeface="Calibri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 rot="18900000">
              <a:off x="784222" y="1485061"/>
              <a:ext cx="1349291" cy="2303179"/>
              <a:chOff x="1670961" y="1281798"/>
              <a:chExt cx="1349291" cy="2303179"/>
            </a:xfrm>
          </p:grpSpPr>
          <p:cxnSp>
            <p:nvCxnSpPr>
              <p:cNvPr id="54" name="Straight Connector 53"/>
              <p:cNvCxnSpPr/>
              <p:nvPr/>
            </p:nvCxnSpPr>
            <p:spPr>
              <a:xfrm>
                <a:off x="2135719" y="1866573"/>
                <a:ext cx="0" cy="1718404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55" name="Picture 3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70961" y="1418333"/>
                <a:ext cx="811417" cy="81141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56" name="Straight Arrow Connector 55"/>
              <p:cNvCxnSpPr/>
              <p:nvPr/>
            </p:nvCxnSpPr>
            <p:spPr>
              <a:xfrm>
                <a:off x="2135719" y="1891906"/>
                <a:ext cx="729964" cy="0"/>
              </a:xfrm>
              <a:prstGeom prst="straightConnector1">
                <a:avLst/>
              </a:prstGeom>
              <a:ln w="76200">
                <a:solidFill>
                  <a:srgbClr val="00B050"/>
                </a:solidFill>
                <a:prstDash val="solid"/>
                <a:headEnd type="none" w="med" len="me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xtBox 56"/>
              <p:cNvSpPr txBox="1"/>
              <p:nvPr/>
            </p:nvSpPr>
            <p:spPr>
              <a:xfrm>
                <a:off x="2455480" y="1281798"/>
                <a:ext cx="37863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b="1" dirty="0" smtClean="0">
                    <a:solidFill>
                      <a:srgbClr val="009900"/>
                    </a:solidFill>
                    <a:latin typeface="Calibri" pitchFamily="34" charset="0"/>
                  </a:rPr>
                  <a:t>v</a:t>
                </a:r>
              </a:p>
            </p:txBody>
          </p:sp>
          <p:cxnSp>
            <p:nvCxnSpPr>
              <p:cNvPr id="58" name="Straight Arrow Connector 57"/>
              <p:cNvCxnSpPr/>
              <p:nvPr/>
            </p:nvCxnSpPr>
            <p:spPr>
              <a:xfrm>
                <a:off x="2129813" y="1891906"/>
                <a:ext cx="0" cy="681469"/>
              </a:xfrm>
              <a:prstGeom prst="straightConnector1">
                <a:avLst/>
              </a:prstGeom>
              <a:ln w="76200">
                <a:solidFill>
                  <a:srgbClr val="3399FF"/>
                </a:solidFill>
                <a:prstDash val="solid"/>
                <a:headEnd type="none" w="med" len="me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xtBox 58"/>
              <p:cNvSpPr txBox="1"/>
              <p:nvPr/>
            </p:nvSpPr>
            <p:spPr>
              <a:xfrm>
                <a:off x="2170468" y="2203393"/>
                <a:ext cx="849784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b="1" dirty="0" err="1" smtClean="0">
                    <a:solidFill>
                      <a:srgbClr val="3399FF"/>
                    </a:solidFill>
                    <a:latin typeface="Calibri" pitchFamily="34" charset="0"/>
                  </a:rPr>
                  <a:t>F</a:t>
                </a:r>
                <a:r>
                  <a:rPr lang="en-US" sz="3200" b="1" baseline="-25000" dirty="0" err="1" smtClean="0">
                    <a:solidFill>
                      <a:srgbClr val="3399FF"/>
                    </a:solidFill>
                    <a:latin typeface="Calibri" pitchFamily="34" charset="0"/>
                  </a:rPr>
                  <a:t>mpz</a:t>
                </a:r>
                <a:endParaRPr lang="en-US" sz="3200" b="1" baseline="-25000" dirty="0" smtClean="0">
                  <a:solidFill>
                    <a:srgbClr val="3399FF"/>
                  </a:solidFill>
                  <a:latin typeface="Calibri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13261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6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30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42" grpId="0"/>
      <p:bldP spid="4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</a:t>
            </a:r>
            <a:r>
              <a:rPr lang="en-US" baseline="-25000" dirty="0" err="1" smtClean="0"/>
              <a:t>mpz</a:t>
            </a:r>
            <a:r>
              <a:rPr lang="en-US" dirty="0" smtClean="0"/>
              <a:t>: </a:t>
            </a:r>
            <a:r>
              <a:rPr lang="en-US" dirty="0" err="1" smtClean="0"/>
              <a:t>vreemde</a:t>
            </a:r>
            <a:r>
              <a:rPr lang="en-US" dirty="0" smtClean="0"/>
              <a:t> </a:t>
            </a:r>
            <a:r>
              <a:rPr lang="en-US" dirty="0" err="1" smtClean="0"/>
              <a:t>eend</a:t>
            </a:r>
            <a:r>
              <a:rPr lang="en-US" dirty="0" smtClean="0"/>
              <a:t> in de </a:t>
            </a:r>
            <a:r>
              <a:rPr lang="en-US" dirty="0" err="1" smtClean="0"/>
              <a:t>bijt</a:t>
            </a:r>
            <a:r>
              <a:rPr lang="en-US" dirty="0" smtClean="0"/>
              <a:t>? </a:t>
            </a:r>
            <a:endParaRPr lang="en-US" dirty="0"/>
          </a:p>
        </p:txBody>
      </p:sp>
      <p:pic>
        <p:nvPicPr>
          <p:cNvPr id="6146" name="Picture 2" descr="http://images.sodahead.com/polls/003225415/228743606_odd_man_out_card_p137949608751588216z857a_400_answer_4_xlarge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8635" y="97755"/>
            <a:ext cx="1956391" cy="1956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489100" y="834486"/>
            <a:ext cx="8133907" cy="3323987"/>
            <a:chOff x="489100" y="834486"/>
            <a:chExt cx="8133907" cy="3323987"/>
          </a:xfrm>
        </p:grpSpPr>
        <p:sp>
          <p:nvSpPr>
            <p:cNvPr id="45" name="TextBox 44"/>
            <p:cNvSpPr txBox="1"/>
            <p:nvPr/>
          </p:nvSpPr>
          <p:spPr>
            <a:xfrm>
              <a:off x="489100" y="834486"/>
              <a:ext cx="81339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F</a:t>
              </a:r>
              <a:r>
                <a:rPr lang="en-US" baseline="-25000" dirty="0" err="1" smtClean="0"/>
                <a:t>mpz</a:t>
              </a:r>
              <a:r>
                <a:rPr lang="en-US" dirty="0" smtClean="0"/>
                <a:t> is </a:t>
              </a:r>
              <a:r>
                <a:rPr lang="en-US" dirty="0" err="1" smtClean="0"/>
                <a:t>geen</a:t>
              </a:r>
              <a:r>
                <a:rPr lang="en-US" dirty="0" smtClean="0"/>
                <a:t> </a:t>
              </a:r>
              <a:r>
                <a:rPr lang="en-US" dirty="0" err="1" smtClean="0"/>
                <a:t>nieuwe</a:t>
              </a:r>
              <a:r>
                <a:rPr lang="en-US" dirty="0" smtClean="0"/>
                <a:t> </a:t>
              </a:r>
              <a:r>
                <a:rPr lang="en-US" dirty="0" err="1" smtClean="0"/>
                <a:t>kracht</a:t>
              </a:r>
              <a:r>
                <a:rPr lang="en-US" dirty="0" smtClean="0"/>
                <a:t> </a:t>
              </a:r>
              <a:r>
                <a:rPr lang="en-US" dirty="0" err="1" smtClean="0"/>
                <a:t>zoals</a:t>
              </a:r>
              <a:r>
                <a:rPr lang="en-US" dirty="0" smtClean="0"/>
                <a:t>:</a:t>
              </a:r>
              <a:endParaRPr lang="en-US" dirty="0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803439" y="1296151"/>
              <a:ext cx="6893396" cy="2862322"/>
            </a:xfrm>
            <a:prstGeom prst="rect">
              <a:avLst/>
            </a:prstGeom>
          </p:spPr>
          <p:txBody>
            <a:bodyPr wrap="square" numCol="2">
              <a:spAutoFit/>
            </a:bodyPr>
            <a:lstStyle/>
            <a:p>
              <a:pPr marL="342900" lvl="0" indent="-342900">
                <a:buFontTx/>
                <a:buChar char="-"/>
              </a:pPr>
              <a:r>
                <a:rPr lang="en-US" sz="2200" i="1" dirty="0" err="1">
                  <a:solidFill>
                    <a:prstClr val="black"/>
                  </a:solidFill>
                </a:rPr>
                <a:t>Zwaartekracht</a:t>
              </a:r>
              <a:endParaRPr lang="en-US" sz="2200" i="1" dirty="0">
                <a:solidFill>
                  <a:prstClr val="black"/>
                </a:solidFill>
              </a:endParaRPr>
            </a:p>
            <a:p>
              <a:pPr marL="342900" lvl="0" indent="-342900">
                <a:buFontTx/>
                <a:buChar char="-"/>
              </a:pPr>
              <a:r>
                <a:rPr lang="en-US" sz="2200" i="1" dirty="0" err="1">
                  <a:solidFill>
                    <a:prstClr val="black"/>
                  </a:solidFill>
                </a:rPr>
                <a:t>Normaalkracht</a:t>
              </a:r>
              <a:endParaRPr lang="en-US" sz="2200" i="1" dirty="0">
                <a:solidFill>
                  <a:prstClr val="black"/>
                </a:solidFill>
              </a:endParaRPr>
            </a:p>
            <a:p>
              <a:pPr marL="342900" lvl="0" indent="-342900">
                <a:buFontTx/>
                <a:buChar char="-"/>
              </a:pPr>
              <a:r>
                <a:rPr lang="en-US" sz="2200" i="1" dirty="0" err="1">
                  <a:solidFill>
                    <a:prstClr val="black"/>
                  </a:solidFill>
                </a:rPr>
                <a:t>Wrijvingskracht</a:t>
              </a:r>
              <a:endParaRPr lang="en-US" sz="2200" i="1" dirty="0">
                <a:solidFill>
                  <a:prstClr val="black"/>
                </a:solidFill>
              </a:endParaRPr>
            </a:p>
            <a:p>
              <a:pPr marL="342900" lvl="0" indent="-342900">
                <a:buFontTx/>
                <a:buChar char="-"/>
              </a:pPr>
              <a:r>
                <a:rPr lang="en-US" sz="2200" i="1" dirty="0" err="1">
                  <a:solidFill>
                    <a:prstClr val="black"/>
                  </a:solidFill>
                </a:rPr>
                <a:t>Elektrische</a:t>
              </a:r>
              <a:r>
                <a:rPr lang="en-US" sz="2200" i="1" dirty="0">
                  <a:solidFill>
                    <a:prstClr val="black"/>
                  </a:solidFill>
                </a:rPr>
                <a:t> </a:t>
              </a:r>
              <a:r>
                <a:rPr lang="en-US" sz="2200" i="1" dirty="0" err="1" smtClean="0">
                  <a:solidFill>
                    <a:prstClr val="black"/>
                  </a:solidFill>
                </a:rPr>
                <a:t>kracht</a:t>
              </a:r>
              <a:endParaRPr lang="en-US" sz="2200" i="1" dirty="0">
                <a:solidFill>
                  <a:prstClr val="black"/>
                </a:solidFill>
              </a:endParaRPr>
            </a:p>
            <a:p>
              <a:pPr marL="342900" lvl="0" indent="-342900">
                <a:buFontTx/>
                <a:buChar char="-"/>
              </a:pPr>
              <a:endParaRPr lang="en-US" sz="2200" i="1" dirty="0" smtClean="0">
                <a:solidFill>
                  <a:prstClr val="black"/>
                </a:solidFill>
              </a:endParaRPr>
            </a:p>
            <a:p>
              <a:pPr marL="342900" lvl="0" indent="-342900">
                <a:buFontTx/>
                <a:buChar char="-"/>
              </a:pPr>
              <a:endParaRPr lang="en-US" sz="2200" i="1" dirty="0">
                <a:solidFill>
                  <a:prstClr val="black"/>
                </a:solidFill>
              </a:endParaRPr>
            </a:p>
            <a:p>
              <a:pPr marL="342900" lvl="0" indent="-342900">
                <a:buFontTx/>
                <a:buChar char="-"/>
              </a:pPr>
              <a:endParaRPr lang="en-US" sz="2200" i="1" dirty="0" smtClean="0">
                <a:solidFill>
                  <a:prstClr val="black"/>
                </a:solidFill>
              </a:endParaRPr>
            </a:p>
            <a:p>
              <a:pPr marL="342900" lvl="0" indent="-342900">
                <a:buFontTx/>
                <a:buChar char="-"/>
              </a:pPr>
              <a:endParaRPr lang="en-US" sz="2200" i="1" dirty="0">
                <a:solidFill>
                  <a:prstClr val="black"/>
                </a:solidFill>
              </a:endParaRPr>
            </a:p>
            <a:p>
              <a:pPr marL="342900" lvl="0" indent="-342900">
                <a:buFontTx/>
                <a:buChar char="-"/>
              </a:pPr>
              <a:r>
                <a:rPr lang="en-US" sz="2200" i="1" dirty="0" err="1">
                  <a:solidFill>
                    <a:prstClr val="black"/>
                  </a:solidFill>
                </a:rPr>
                <a:t>Magnetische</a:t>
              </a:r>
              <a:r>
                <a:rPr lang="en-US" sz="2200" i="1" dirty="0">
                  <a:solidFill>
                    <a:prstClr val="black"/>
                  </a:solidFill>
                </a:rPr>
                <a:t> </a:t>
              </a:r>
              <a:r>
                <a:rPr lang="en-US" sz="2200" i="1" dirty="0" err="1" smtClean="0">
                  <a:solidFill>
                    <a:prstClr val="black"/>
                  </a:solidFill>
                </a:rPr>
                <a:t>kracht</a:t>
              </a:r>
              <a:endParaRPr lang="en-US" sz="2200" i="1" dirty="0">
                <a:solidFill>
                  <a:prstClr val="black"/>
                </a:solidFill>
              </a:endParaRPr>
            </a:p>
            <a:p>
              <a:pPr marL="342900" lvl="0" indent="-342900">
                <a:buFontTx/>
                <a:buChar char="-"/>
              </a:pPr>
              <a:r>
                <a:rPr lang="en-US" sz="2200" i="1" dirty="0" err="1">
                  <a:solidFill>
                    <a:prstClr val="black"/>
                  </a:solidFill>
                </a:rPr>
                <a:t>Spankracht</a:t>
              </a:r>
              <a:endParaRPr lang="en-US" sz="2200" i="1" dirty="0">
                <a:solidFill>
                  <a:prstClr val="black"/>
                </a:solidFill>
              </a:endParaRPr>
            </a:p>
            <a:p>
              <a:pPr marL="342900" lvl="0" indent="-342900">
                <a:buFontTx/>
                <a:buChar char="-"/>
              </a:pPr>
              <a:r>
                <a:rPr lang="en-US" sz="2200" i="1" dirty="0" err="1">
                  <a:solidFill>
                    <a:prstClr val="black"/>
                  </a:solidFill>
                </a:rPr>
                <a:t>Veerkracht</a:t>
              </a:r>
              <a:endParaRPr lang="en-US" sz="2200" i="1" dirty="0">
                <a:solidFill>
                  <a:prstClr val="black"/>
                </a:solidFill>
              </a:endParaRPr>
            </a:p>
            <a:p>
              <a:pPr marL="342900" lvl="0" indent="-342900">
                <a:buFontTx/>
                <a:buChar char="-"/>
              </a:pPr>
              <a:r>
                <a:rPr lang="en-US" sz="2200" i="1" dirty="0">
                  <a:solidFill>
                    <a:prstClr val="black"/>
                  </a:solidFill>
                </a:rPr>
                <a:t>Etc.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89099" y="1963358"/>
            <a:ext cx="8686800" cy="1996182"/>
            <a:chOff x="489099" y="1963358"/>
            <a:chExt cx="8686800" cy="1996182"/>
          </a:xfrm>
        </p:grpSpPr>
        <p:pic>
          <p:nvPicPr>
            <p:cNvPr id="6148" name="Picture 4" descr="http://www.arthursclipart.org/fruits/fruit/banana%20actor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11599" y="1963358"/>
              <a:ext cx="2064300" cy="16342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8" name="Rectangle 47"/>
            <p:cNvSpPr/>
            <p:nvPr/>
          </p:nvSpPr>
          <p:spPr>
            <a:xfrm>
              <a:off x="489099" y="2759211"/>
              <a:ext cx="6932427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/>
                <a:t>maar </a:t>
              </a:r>
              <a:r>
                <a:rPr lang="en-US" dirty="0" err="1"/>
                <a:t>er</a:t>
              </a:r>
              <a:r>
                <a:rPr lang="en-US" dirty="0"/>
                <a:t> is </a:t>
              </a:r>
              <a:r>
                <a:rPr lang="en-US" dirty="0" err="1"/>
                <a:t>altijd</a:t>
              </a:r>
              <a:r>
                <a:rPr lang="en-US" dirty="0"/>
                <a:t> </a:t>
              </a:r>
              <a:r>
                <a:rPr lang="en-US" dirty="0" err="1"/>
                <a:t>een</a:t>
              </a:r>
              <a:r>
                <a:rPr lang="en-US" dirty="0"/>
                <a:t> </a:t>
              </a:r>
              <a:r>
                <a:rPr lang="en-US" dirty="0" err="1"/>
                <a:t>andere</a:t>
              </a:r>
              <a:r>
                <a:rPr lang="en-US" dirty="0"/>
                <a:t> </a:t>
              </a:r>
              <a:r>
                <a:rPr lang="en-US" dirty="0" err="1"/>
                <a:t>kracht</a:t>
              </a:r>
              <a:r>
                <a:rPr lang="en-US" dirty="0"/>
                <a:t>, of </a:t>
              </a:r>
              <a:r>
                <a:rPr lang="en-US" dirty="0" err="1"/>
                <a:t>een</a:t>
              </a:r>
              <a:r>
                <a:rPr lang="en-US" dirty="0"/>
                <a:t> </a:t>
              </a:r>
              <a:r>
                <a:rPr lang="en-US" dirty="0" err="1"/>
                <a:t>combi</a:t>
              </a:r>
              <a:r>
                <a:rPr lang="en-US" dirty="0"/>
                <a:t> van </a:t>
              </a:r>
              <a:r>
                <a:rPr lang="en-US" dirty="0" err="1"/>
                <a:t>krachten</a:t>
              </a:r>
              <a:r>
                <a:rPr lang="en-US" dirty="0"/>
                <a:t>, die de </a:t>
              </a:r>
              <a:r>
                <a:rPr lang="en-US" b="1" dirty="0" err="1"/>
                <a:t>rol</a:t>
              </a:r>
              <a:r>
                <a:rPr lang="en-US" dirty="0"/>
                <a:t> </a:t>
              </a:r>
              <a:r>
                <a:rPr lang="en-US" dirty="0" err="1"/>
                <a:t>speelt</a:t>
              </a:r>
              <a:r>
                <a:rPr lang="en-US" dirty="0"/>
                <a:t> van </a:t>
              </a:r>
              <a:r>
                <a:rPr lang="en-US" dirty="0" err="1"/>
                <a:t>middelpuntzoekende</a:t>
              </a:r>
              <a:r>
                <a:rPr lang="en-US" dirty="0"/>
                <a:t> </a:t>
              </a:r>
              <a:r>
                <a:rPr lang="en-US" dirty="0" err="1"/>
                <a:t>kracht</a:t>
              </a:r>
              <a:r>
                <a:rPr lang="en-US" dirty="0"/>
                <a:t>.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05944" y="4019709"/>
            <a:ext cx="8480729" cy="4544134"/>
            <a:chOff x="305944" y="4019709"/>
            <a:chExt cx="8480729" cy="4544134"/>
          </a:xfrm>
        </p:grpSpPr>
        <p:grpSp>
          <p:nvGrpSpPr>
            <p:cNvPr id="79" name="Group 78"/>
            <p:cNvGrpSpPr/>
            <p:nvPr/>
          </p:nvGrpSpPr>
          <p:grpSpPr>
            <a:xfrm>
              <a:off x="305944" y="4120697"/>
              <a:ext cx="2004955" cy="1968274"/>
              <a:chOff x="1679116" y="1497400"/>
              <a:chExt cx="3608450" cy="3542434"/>
            </a:xfrm>
          </p:grpSpPr>
          <p:pic>
            <p:nvPicPr>
              <p:cNvPr id="80" name="Picture 3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845692">
                <a:off x="3233834" y="2943231"/>
                <a:ext cx="761079" cy="1034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1" name="Oval 80"/>
              <p:cNvSpPr/>
              <p:nvPr/>
            </p:nvSpPr>
            <p:spPr>
              <a:xfrm>
                <a:off x="1679116" y="1497400"/>
                <a:ext cx="3542435" cy="3542434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prstDash val="lgDash"/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sz="2400" dirty="0" err="1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grpSp>
            <p:nvGrpSpPr>
              <p:cNvPr id="82" name="Group 81"/>
              <p:cNvGrpSpPr/>
              <p:nvPr/>
            </p:nvGrpSpPr>
            <p:grpSpPr>
              <a:xfrm rot="2700000">
                <a:off x="3949804" y="1498717"/>
                <a:ext cx="1009142" cy="1666382"/>
                <a:chOff x="1631148" y="1418333"/>
                <a:chExt cx="1009142" cy="1666382"/>
              </a:xfrm>
            </p:grpSpPr>
            <p:cxnSp>
              <p:nvCxnSpPr>
                <p:cNvPr id="83" name="Straight Connector 82"/>
                <p:cNvCxnSpPr/>
                <p:nvPr/>
              </p:nvCxnSpPr>
              <p:spPr>
                <a:xfrm rot="18900000" flipH="1">
                  <a:off x="1631148" y="2075573"/>
                  <a:ext cx="1009142" cy="100914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84" name="Picture 3"/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670961" y="1418333"/>
                  <a:ext cx="811417" cy="81141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grpSp>
          <p:nvGrpSpPr>
            <p:cNvPr id="3" name="Group 2"/>
            <p:cNvGrpSpPr/>
            <p:nvPr/>
          </p:nvGrpSpPr>
          <p:grpSpPr>
            <a:xfrm>
              <a:off x="1056957" y="4076903"/>
              <a:ext cx="4486940" cy="4486940"/>
              <a:chOff x="1535442" y="4257264"/>
              <a:chExt cx="4486940" cy="4486940"/>
            </a:xfrm>
          </p:grpSpPr>
          <p:pic>
            <p:nvPicPr>
              <p:cNvPr id="89" name="Picture 2" descr="http://www.resources.com/images/VW%20Top%20View.jpg"/>
              <p:cNvPicPr>
                <a:picLocks noChangeAspect="1" noChangeArrowheads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53" t="10770" r="5702" b="11238"/>
              <a:stretch/>
            </p:blipFill>
            <p:spPr bwMode="auto">
              <a:xfrm rot="2570949">
                <a:off x="4058915" y="4994344"/>
                <a:ext cx="1637413" cy="80118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90" name="Arc 89"/>
              <p:cNvSpPr/>
              <p:nvPr/>
            </p:nvSpPr>
            <p:spPr>
              <a:xfrm>
                <a:off x="1535442" y="4257264"/>
                <a:ext cx="4486940" cy="4486940"/>
              </a:xfrm>
              <a:prstGeom prst="arc">
                <a:avLst/>
              </a:prstGeom>
              <a:ln w="19050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Arc 90"/>
              <p:cNvSpPr/>
              <p:nvPr/>
            </p:nvSpPr>
            <p:spPr>
              <a:xfrm>
                <a:off x="2708583" y="5426833"/>
                <a:ext cx="2105241" cy="2105241"/>
              </a:xfrm>
              <a:prstGeom prst="arc">
                <a:avLst/>
              </a:prstGeom>
              <a:ln w="19050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3074" name="Picture 2" descr="http://thumbs.dreamstime.com/x/aarde-en-maan-3172415.jpg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20" t="2669" r="3670" b="7317"/>
            <a:stretch/>
          </p:blipFill>
          <p:spPr bwMode="auto">
            <a:xfrm>
              <a:off x="6479401" y="4019709"/>
              <a:ext cx="2307272" cy="22727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2" name="Group 91"/>
          <p:cNvGrpSpPr/>
          <p:nvPr/>
        </p:nvGrpSpPr>
        <p:grpSpPr>
          <a:xfrm>
            <a:off x="88547" y="6302796"/>
            <a:ext cx="9087352" cy="477192"/>
            <a:chOff x="88547" y="6302796"/>
            <a:chExt cx="9087352" cy="477192"/>
          </a:xfrm>
        </p:grpSpPr>
        <p:sp>
          <p:nvSpPr>
            <p:cNvPr id="7" name="TextBox 6"/>
            <p:cNvSpPr txBox="1"/>
            <p:nvPr/>
          </p:nvSpPr>
          <p:spPr>
            <a:xfrm>
              <a:off x="88547" y="6318323"/>
              <a:ext cx="242810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err="1" smtClean="0">
                  <a:solidFill>
                    <a:srgbClr val="0070C0"/>
                  </a:solidFill>
                </a:rPr>
                <a:t>spankracht</a:t>
              </a:r>
              <a:r>
                <a:rPr lang="en-US" b="1" dirty="0" smtClean="0">
                  <a:solidFill>
                    <a:srgbClr val="0070C0"/>
                  </a:solidFill>
                </a:rPr>
                <a:t> </a:t>
              </a:r>
              <a:r>
                <a:rPr lang="en-US" b="1" dirty="0">
                  <a:solidFill>
                    <a:srgbClr val="0070C0"/>
                  </a:solidFill>
                </a:rPr>
                <a:t>= </a:t>
              </a:r>
              <a:r>
                <a:rPr lang="en-US" b="1" dirty="0" err="1" smtClean="0">
                  <a:solidFill>
                    <a:srgbClr val="0070C0"/>
                  </a:solidFill>
                </a:rPr>
                <a:t>F</a:t>
              </a:r>
              <a:r>
                <a:rPr lang="en-US" b="1" baseline="-25000" dirty="0" err="1" smtClean="0">
                  <a:solidFill>
                    <a:srgbClr val="0070C0"/>
                  </a:solidFill>
                </a:rPr>
                <a:t>mpz</a:t>
              </a:r>
              <a:endParaRPr lang="en-US" sz="2400" b="1" dirty="0" smtClean="0">
                <a:solidFill>
                  <a:srgbClr val="0070C0"/>
                </a:solidFill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2534798" y="6318060"/>
              <a:ext cx="367773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err="1" smtClean="0">
                  <a:solidFill>
                    <a:srgbClr val="0070C0"/>
                  </a:solidFill>
                </a:rPr>
                <a:t>schuifwrijvingskracht</a:t>
              </a:r>
              <a:r>
                <a:rPr lang="en-US" b="1" dirty="0" smtClean="0">
                  <a:solidFill>
                    <a:srgbClr val="0070C0"/>
                  </a:solidFill>
                </a:rPr>
                <a:t> </a:t>
              </a:r>
              <a:r>
                <a:rPr lang="en-US" b="1" dirty="0">
                  <a:solidFill>
                    <a:srgbClr val="0070C0"/>
                  </a:solidFill>
                </a:rPr>
                <a:t>= </a:t>
              </a:r>
              <a:r>
                <a:rPr lang="en-US" b="1" dirty="0" err="1" smtClean="0">
                  <a:solidFill>
                    <a:srgbClr val="0070C0"/>
                  </a:solidFill>
                </a:rPr>
                <a:t>F</a:t>
              </a:r>
              <a:r>
                <a:rPr lang="en-US" b="1" baseline="-25000" dirty="0" err="1" smtClean="0">
                  <a:solidFill>
                    <a:srgbClr val="0070C0"/>
                  </a:solidFill>
                </a:rPr>
                <a:t>mpz</a:t>
              </a:r>
              <a:endParaRPr lang="en-US" sz="2400" b="1" dirty="0" smtClean="0">
                <a:solidFill>
                  <a:srgbClr val="0070C0"/>
                </a:solidFill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6192646" y="6302796"/>
              <a:ext cx="298325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err="1" smtClean="0">
                  <a:solidFill>
                    <a:srgbClr val="0070C0"/>
                  </a:solidFill>
                </a:rPr>
                <a:t>gravitatiekracht</a:t>
              </a:r>
              <a:r>
                <a:rPr lang="en-US" b="1" dirty="0" smtClean="0">
                  <a:solidFill>
                    <a:srgbClr val="0070C0"/>
                  </a:solidFill>
                </a:rPr>
                <a:t> </a:t>
              </a:r>
              <a:r>
                <a:rPr lang="en-US" b="1" dirty="0">
                  <a:solidFill>
                    <a:srgbClr val="0070C0"/>
                  </a:solidFill>
                </a:rPr>
                <a:t>= </a:t>
              </a:r>
              <a:r>
                <a:rPr lang="en-US" b="1" dirty="0" err="1" smtClean="0">
                  <a:solidFill>
                    <a:srgbClr val="0070C0"/>
                  </a:solidFill>
                </a:rPr>
                <a:t>F</a:t>
              </a:r>
              <a:r>
                <a:rPr lang="en-US" b="1" baseline="-25000" dirty="0" err="1" smtClean="0">
                  <a:solidFill>
                    <a:srgbClr val="0070C0"/>
                  </a:solidFill>
                </a:rPr>
                <a:t>mpz</a:t>
              </a:r>
              <a:endParaRPr lang="en-US" sz="2400" b="1" dirty="0" smtClean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90624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Onderzoeken</a:t>
            </a:r>
            <a:r>
              <a:rPr lang="en-US" dirty="0" smtClean="0"/>
              <a:t> van </a:t>
            </a:r>
            <a:r>
              <a:rPr lang="en-US" dirty="0" err="1" smtClean="0"/>
              <a:t>middelpuntzoekende</a:t>
            </a:r>
            <a:r>
              <a:rPr lang="en-US" dirty="0" smtClean="0"/>
              <a:t> </a:t>
            </a:r>
            <a:r>
              <a:rPr lang="en-US" dirty="0" err="1" smtClean="0"/>
              <a:t>kracht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idx="1"/>
          </p:nvPr>
        </p:nvSpPr>
        <p:spPr>
          <a:xfrm>
            <a:off x="422181" y="3950820"/>
            <a:ext cx="8546123" cy="1975815"/>
          </a:xfrm>
        </p:spPr>
        <p:txBody>
          <a:bodyPr/>
          <a:lstStyle/>
          <a:p>
            <a:r>
              <a:rPr lang="en-US" b="1" dirty="0" err="1" smtClean="0"/>
              <a:t>F</a:t>
            </a:r>
            <a:r>
              <a:rPr lang="en-US" b="1" baseline="-25000" dirty="0" err="1" smtClean="0"/>
              <a:t>mpz</a:t>
            </a:r>
            <a:r>
              <a:rPr lang="en-US" dirty="0" smtClean="0"/>
              <a:t> </a:t>
            </a:r>
            <a:r>
              <a:rPr lang="en-US" dirty="0" err="1" smtClean="0"/>
              <a:t>hangt</a:t>
            </a:r>
            <a:r>
              <a:rPr lang="en-US" dirty="0" smtClean="0"/>
              <a:t> </a:t>
            </a:r>
            <a:r>
              <a:rPr lang="en-US" dirty="0" err="1" smtClean="0"/>
              <a:t>af</a:t>
            </a:r>
            <a:r>
              <a:rPr lang="en-US" dirty="0" smtClean="0"/>
              <a:t> van </a:t>
            </a:r>
          </a:p>
          <a:p>
            <a:pPr lvl="1"/>
            <a:r>
              <a:rPr lang="en-US" dirty="0" err="1" smtClean="0">
                <a:solidFill>
                  <a:srgbClr val="FF0000"/>
                </a:solidFill>
              </a:rPr>
              <a:t>massa</a:t>
            </a:r>
            <a:r>
              <a:rPr lang="en-US" dirty="0" smtClean="0">
                <a:solidFill>
                  <a:srgbClr val="FF0000"/>
                </a:solidFill>
              </a:rPr>
              <a:t> (m)</a:t>
            </a:r>
          </a:p>
          <a:p>
            <a:pPr lvl="1"/>
            <a:r>
              <a:rPr lang="en-US" dirty="0" err="1" smtClean="0">
                <a:solidFill>
                  <a:srgbClr val="7030A0"/>
                </a:solidFill>
              </a:rPr>
              <a:t>snelheid</a:t>
            </a:r>
            <a:r>
              <a:rPr lang="en-US" dirty="0" smtClean="0">
                <a:solidFill>
                  <a:srgbClr val="7030A0"/>
                </a:solidFill>
              </a:rPr>
              <a:t> (v)</a:t>
            </a:r>
          </a:p>
          <a:p>
            <a:pPr lvl="1"/>
            <a:r>
              <a:rPr lang="en-US" dirty="0" err="1" smtClean="0">
                <a:solidFill>
                  <a:srgbClr val="00B050"/>
                </a:solidFill>
              </a:rPr>
              <a:t>straal</a:t>
            </a:r>
            <a:r>
              <a:rPr lang="en-US" dirty="0" smtClean="0">
                <a:solidFill>
                  <a:srgbClr val="00B050"/>
                </a:solidFill>
              </a:rPr>
              <a:t> van </a:t>
            </a:r>
            <a:r>
              <a:rPr lang="en-US" dirty="0" err="1" smtClean="0">
                <a:solidFill>
                  <a:srgbClr val="00B050"/>
                </a:solidFill>
              </a:rPr>
              <a:t>cirkel</a:t>
            </a:r>
            <a:r>
              <a:rPr lang="en-US" dirty="0" smtClean="0">
                <a:solidFill>
                  <a:srgbClr val="00B050"/>
                </a:solidFill>
              </a:rPr>
              <a:t> (r)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031" name="Rectangle 1030"/>
          <p:cNvSpPr/>
          <p:nvPr/>
        </p:nvSpPr>
        <p:spPr>
          <a:xfrm>
            <a:off x="192217" y="844461"/>
            <a:ext cx="9112084" cy="1348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b="1" dirty="0" err="1">
                <a:solidFill>
                  <a:prstClr val="black"/>
                </a:solidFill>
                <a:latin typeface="Calibri"/>
              </a:rPr>
              <a:t>Gedachtenexperiment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: auto in </a:t>
            </a:r>
            <a:r>
              <a:rPr lang="en-US" dirty="0" err="1">
                <a:solidFill>
                  <a:prstClr val="black"/>
                </a:solidFill>
                <a:latin typeface="Calibri"/>
              </a:rPr>
              <a:t>bocht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: </a:t>
            </a:r>
            <a:r>
              <a:rPr lang="en-US" dirty="0" err="1">
                <a:solidFill>
                  <a:prstClr val="black"/>
                </a:solidFill>
                <a:latin typeface="Calibri"/>
              </a:rPr>
              <a:t>F</a:t>
            </a:r>
            <a:r>
              <a:rPr lang="en-US" baseline="-25000" dirty="0" err="1">
                <a:solidFill>
                  <a:prstClr val="black"/>
                </a:solidFill>
                <a:latin typeface="Calibri"/>
              </a:rPr>
              <a:t>mpz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=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schuifwrijvingskracht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.</a:t>
            </a:r>
            <a:endParaRPr lang="en-US" dirty="0">
              <a:solidFill>
                <a:prstClr val="black"/>
              </a:solidFill>
              <a:latin typeface="Calibri"/>
            </a:endParaRPr>
          </a:p>
          <a:p>
            <a:pPr lvl="0" eaLnBrk="0" hangingPunct="0">
              <a:spcBef>
                <a:spcPct val="20000"/>
              </a:spcBef>
            </a:pPr>
            <a:r>
              <a:rPr lang="en-US" dirty="0">
                <a:solidFill>
                  <a:prstClr val="black"/>
                </a:solidFill>
                <a:latin typeface="Calibri"/>
              </a:rPr>
              <a:t>	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		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Waar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hangt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F</a:t>
            </a:r>
            <a:r>
              <a:rPr lang="en-US" baseline="-25000" dirty="0" err="1" smtClean="0">
                <a:solidFill>
                  <a:prstClr val="black"/>
                </a:solidFill>
                <a:latin typeface="Calibri"/>
              </a:rPr>
              <a:t>mpz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vanaf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?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Wanneer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vliegt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de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auto</a:t>
            </a:r>
          </a:p>
          <a:p>
            <a:pPr lvl="0" eaLnBrk="0" hangingPunct="0">
              <a:spcBef>
                <a:spcPct val="20000"/>
              </a:spcBef>
            </a:pPr>
            <a:r>
              <a:rPr lang="en-US" dirty="0">
                <a:solidFill>
                  <a:prstClr val="black"/>
                </a:solidFill>
                <a:latin typeface="Calibri"/>
              </a:rPr>
              <a:t>	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		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eerder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uit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de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bocht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?</a:t>
            </a:r>
          </a:p>
        </p:txBody>
      </p:sp>
      <p:grpSp>
        <p:nvGrpSpPr>
          <p:cNvPr id="1037" name="Group 1036"/>
          <p:cNvGrpSpPr/>
          <p:nvPr/>
        </p:nvGrpSpPr>
        <p:grpSpPr>
          <a:xfrm>
            <a:off x="-1459390" y="1493018"/>
            <a:ext cx="4486940" cy="4486940"/>
            <a:chOff x="-552893" y="3732028"/>
            <a:chExt cx="4486940" cy="4486940"/>
          </a:xfrm>
        </p:grpSpPr>
        <p:pic>
          <p:nvPicPr>
            <p:cNvPr id="1026" name="Picture 2" descr="http://www.resources.com/images/VW%20Top%20View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53" t="10770" r="5702" b="11238"/>
            <a:stretch/>
          </p:blipFill>
          <p:spPr bwMode="auto">
            <a:xfrm rot="2570949">
              <a:off x="1970580" y="4490374"/>
              <a:ext cx="1637413" cy="8011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24" name="Arc 1023"/>
            <p:cNvSpPr/>
            <p:nvPr/>
          </p:nvSpPr>
          <p:spPr>
            <a:xfrm>
              <a:off x="-552893" y="3732028"/>
              <a:ext cx="4486940" cy="4486940"/>
            </a:xfrm>
            <a:prstGeom prst="arc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Arc 33"/>
            <p:cNvSpPr/>
            <p:nvPr/>
          </p:nvSpPr>
          <p:spPr>
            <a:xfrm>
              <a:off x="620248" y="4922863"/>
              <a:ext cx="2105241" cy="2105241"/>
            </a:xfrm>
            <a:prstGeom prst="arc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27" name="Straight Arrow Connector 1026"/>
            <p:cNvCxnSpPr/>
            <p:nvPr/>
          </p:nvCxnSpPr>
          <p:spPr>
            <a:xfrm flipH="1">
              <a:off x="2199181" y="4922863"/>
              <a:ext cx="627318" cy="616700"/>
            </a:xfrm>
            <a:prstGeom prst="straightConnector1">
              <a:avLst/>
            </a:prstGeom>
            <a:ln w="76200">
              <a:solidFill>
                <a:srgbClr val="3399FF"/>
              </a:solidFill>
              <a:prstDash val="solid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2" name="TextBox 1031"/>
            <p:cNvSpPr txBox="1"/>
            <p:nvPr/>
          </p:nvSpPr>
          <p:spPr>
            <a:xfrm>
              <a:off x="1662235" y="5301037"/>
              <a:ext cx="84978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err="1" smtClean="0">
                  <a:solidFill>
                    <a:srgbClr val="3399FF"/>
                  </a:solidFill>
                  <a:latin typeface="Calibri" pitchFamily="34" charset="0"/>
                </a:rPr>
                <a:t>F</a:t>
              </a:r>
              <a:r>
                <a:rPr lang="en-US" sz="3200" b="1" baseline="-25000" dirty="0" err="1" smtClean="0">
                  <a:solidFill>
                    <a:srgbClr val="3399FF"/>
                  </a:solidFill>
                  <a:latin typeface="Calibri" pitchFamily="34" charset="0"/>
                </a:rPr>
                <a:t>mpz</a:t>
              </a:r>
              <a:endParaRPr lang="en-US" sz="3200" b="1" baseline="-25000" dirty="0" smtClean="0">
                <a:solidFill>
                  <a:srgbClr val="3399FF"/>
                </a:solidFill>
                <a:latin typeface="Calibri" pitchFamily="34" charset="0"/>
              </a:endParaRPr>
            </a:p>
          </p:txBody>
        </p:sp>
      </p:grpSp>
      <p:sp>
        <p:nvSpPr>
          <p:cNvPr id="1033" name="TextBox 1032"/>
          <p:cNvSpPr txBox="1"/>
          <p:nvPr/>
        </p:nvSpPr>
        <p:spPr>
          <a:xfrm>
            <a:off x="4367267" y="4386762"/>
            <a:ext cx="31259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  <a:latin typeface="Calibri" pitchFamily="34" charset="0"/>
              </a:rPr>
              <a:t>F</a:t>
            </a:r>
            <a:r>
              <a:rPr lang="en-US" sz="2400" baseline="-25000" dirty="0" err="1" smtClean="0">
                <a:solidFill>
                  <a:srgbClr val="FF0000"/>
                </a:solidFill>
                <a:latin typeface="Calibri" pitchFamily="34" charset="0"/>
              </a:rPr>
              <a:t>mpz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 is </a:t>
            </a:r>
            <a:r>
              <a:rPr lang="en-US" sz="2400" dirty="0" err="1" smtClean="0">
                <a:solidFill>
                  <a:srgbClr val="FF0000"/>
                </a:solidFill>
                <a:latin typeface="Calibri" pitchFamily="34" charset="0"/>
              </a:rPr>
              <a:t>evenredig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 met m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353480" y="4827161"/>
            <a:ext cx="32173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7030A0"/>
                </a:solidFill>
                <a:latin typeface="Calibri" pitchFamily="34" charset="0"/>
              </a:rPr>
              <a:t>F</a:t>
            </a:r>
            <a:r>
              <a:rPr lang="en-US" sz="2400" baseline="-25000" dirty="0" err="1" smtClean="0">
                <a:solidFill>
                  <a:srgbClr val="7030A0"/>
                </a:solidFill>
                <a:latin typeface="Calibri" pitchFamily="34" charset="0"/>
              </a:rPr>
              <a:t>mpz</a:t>
            </a:r>
            <a:r>
              <a:rPr lang="en-US" sz="2400" dirty="0" smtClean="0">
                <a:solidFill>
                  <a:srgbClr val="7030A0"/>
                </a:solidFill>
                <a:latin typeface="Calibri" pitchFamily="34" charset="0"/>
              </a:rPr>
              <a:t> is </a:t>
            </a:r>
            <a:r>
              <a:rPr lang="en-US" sz="2400" dirty="0" err="1" smtClean="0">
                <a:solidFill>
                  <a:srgbClr val="7030A0"/>
                </a:solidFill>
                <a:latin typeface="Calibri" pitchFamily="34" charset="0"/>
              </a:rPr>
              <a:t>evenredig</a:t>
            </a:r>
            <a:r>
              <a:rPr lang="en-US" sz="2400" dirty="0" smtClean="0">
                <a:solidFill>
                  <a:srgbClr val="7030A0"/>
                </a:solidFill>
                <a:latin typeface="Calibri" pitchFamily="34" charset="0"/>
              </a:rPr>
              <a:t> met v</a:t>
            </a:r>
            <a:r>
              <a:rPr lang="en-US" sz="24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endParaRPr lang="en-US" sz="2400" dirty="0" smtClean="0">
              <a:solidFill>
                <a:srgbClr val="7030A0"/>
              </a:solidFill>
              <a:latin typeface="Calibri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333932" y="5267560"/>
            <a:ext cx="4462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009900"/>
                </a:solidFill>
                <a:latin typeface="Calibri" pitchFamily="34" charset="0"/>
              </a:rPr>
              <a:t>F</a:t>
            </a:r>
            <a:r>
              <a:rPr lang="en-US" sz="2400" baseline="-25000" dirty="0" err="1" smtClean="0">
                <a:solidFill>
                  <a:srgbClr val="009900"/>
                </a:solidFill>
                <a:latin typeface="Calibri" pitchFamily="34" charset="0"/>
              </a:rPr>
              <a:t>mpz</a:t>
            </a:r>
            <a:r>
              <a:rPr lang="en-US" sz="2400" dirty="0" smtClean="0">
                <a:solidFill>
                  <a:srgbClr val="009900"/>
                </a:solidFill>
                <a:latin typeface="Calibri" pitchFamily="34" charset="0"/>
              </a:rPr>
              <a:t> is </a:t>
            </a:r>
            <a:r>
              <a:rPr lang="en-US" sz="2400" dirty="0" err="1" smtClean="0">
                <a:solidFill>
                  <a:srgbClr val="009900"/>
                </a:solidFill>
                <a:latin typeface="Calibri" pitchFamily="34" charset="0"/>
              </a:rPr>
              <a:t>omgekeerd</a:t>
            </a:r>
            <a:r>
              <a:rPr lang="en-US" sz="2400" dirty="0" smtClean="0">
                <a:solidFill>
                  <a:srgbClr val="009900"/>
                </a:solidFill>
                <a:latin typeface="Calibri" pitchFamily="34" charset="0"/>
              </a:rPr>
              <a:t> </a:t>
            </a:r>
            <a:r>
              <a:rPr lang="en-US" sz="2400" dirty="0" err="1" smtClean="0">
                <a:solidFill>
                  <a:srgbClr val="009900"/>
                </a:solidFill>
                <a:latin typeface="Calibri" pitchFamily="34" charset="0"/>
              </a:rPr>
              <a:t>evenredig</a:t>
            </a:r>
            <a:r>
              <a:rPr lang="en-US" sz="2400" dirty="0" smtClean="0">
                <a:solidFill>
                  <a:srgbClr val="009900"/>
                </a:solidFill>
                <a:latin typeface="Calibri" pitchFamily="34" charset="0"/>
              </a:rPr>
              <a:t> met r</a:t>
            </a:r>
          </a:p>
        </p:txBody>
      </p:sp>
      <p:grpSp>
        <p:nvGrpSpPr>
          <p:cNvPr id="1036" name="Group 1035"/>
          <p:cNvGrpSpPr/>
          <p:nvPr/>
        </p:nvGrpSpPr>
        <p:grpSpPr>
          <a:xfrm>
            <a:off x="5194097" y="2492493"/>
            <a:ext cx="2360428" cy="1243995"/>
            <a:chOff x="5337544" y="4731488"/>
            <a:chExt cx="2360428" cy="124399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Box 44"/>
                <p:cNvSpPr txBox="1"/>
                <p:nvPr/>
              </p:nvSpPr>
              <p:spPr>
                <a:xfrm>
                  <a:off x="5536367" y="4910374"/>
                  <a:ext cx="1859355" cy="83106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𝐹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𝑚𝑝𝑧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𝑚</m:t>
                            </m:r>
                            <m:sSup>
                              <m:sSupPr>
                                <m:ctrlPr>
                                  <a:rPr lang="en-US" sz="2400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𝑣</m:t>
                                </m:r>
                              </m:e>
                              <m:sup>
                                <m:r>
                                  <a:rPr lang="en-US" sz="2400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2400" b="0" i="1" smtClean="0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  <m:t>𝑟</m:t>
                            </m:r>
                          </m:den>
                        </m:f>
                      </m:oMath>
                    </m:oMathPara>
                  </a14:m>
                  <a:endParaRPr lang="en-US" sz="2400" dirty="0" smtClean="0">
                    <a:latin typeface="Calibri" pitchFamily="34" charset="0"/>
                  </a:endParaRPr>
                </a:p>
              </p:txBody>
            </p:sp>
          </mc:Choice>
          <mc:Fallback xmlns="">
            <p:sp>
              <p:nvSpPr>
                <p:cNvPr id="45" name="TextBox 4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36367" y="4910374"/>
                  <a:ext cx="1859355" cy="831061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35" name="Rounded Rectangle 1034"/>
            <p:cNvSpPr/>
            <p:nvPr/>
          </p:nvSpPr>
          <p:spPr>
            <a:xfrm>
              <a:off x="5337544" y="4731488"/>
              <a:ext cx="2360428" cy="1243995"/>
            </a:xfrm>
            <a:prstGeom prst="roundRect">
              <a:avLst/>
            </a:prstGeom>
            <a:noFill/>
            <a:ln w="28575">
              <a:solidFill>
                <a:srgbClr val="3399FF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2400" dirty="0" err="1">
                <a:solidFill>
                  <a:prstClr val="black"/>
                </a:solidFill>
                <a:latin typeface="Calibri" pitchFamily="34" charset="0"/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526210" y="5910950"/>
                <a:ext cx="6802375" cy="6146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>
                    <a:latin typeface="Calibri" pitchFamily="34" charset="0"/>
                  </a:rPr>
                  <a:t>Vaak </a:t>
                </a:r>
                <a:r>
                  <a:rPr lang="en-US" sz="2400" dirty="0" err="1" smtClean="0">
                    <a:latin typeface="Calibri" pitchFamily="34" charset="0"/>
                  </a:rPr>
                  <a:t>wordt</a:t>
                </a:r>
                <a:r>
                  <a:rPr lang="en-US" sz="2400" dirty="0" smtClean="0">
                    <a:latin typeface="Calibri" pitchFamily="34" charset="0"/>
                  </a:rPr>
                  <a:t> </a:t>
                </a:r>
                <a:r>
                  <a:rPr lang="en-US" sz="2400" dirty="0" err="1" smtClean="0">
                    <a:latin typeface="Calibri" pitchFamily="34" charset="0"/>
                  </a:rPr>
                  <a:t>F</a:t>
                </a:r>
                <a:r>
                  <a:rPr lang="en-US" sz="2400" baseline="-25000" dirty="0" err="1" smtClean="0"/>
                  <a:t>mp</a:t>
                </a:r>
                <a:r>
                  <a:rPr lang="en-US" baseline="-25000" dirty="0" err="1" smtClean="0"/>
                  <a:t>z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gebruikt</a:t>
                </a:r>
                <a:r>
                  <a:rPr lang="en-US" dirty="0" smtClean="0"/>
                  <a:t> in </a:t>
                </a:r>
                <a:r>
                  <a:rPr lang="en-US" dirty="0" err="1" smtClean="0"/>
                  <a:t>combinatie</a:t>
                </a:r>
                <a:r>
                  <a:rPr lang="en-US" dirty="0" smtClean="0"/>
                  <a:t> met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𝑣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𝑟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den>
                    </m:f>
                  </m:oMath>
                </a14:m>
                <a:endParaRPr lang="en-US" sz="2400" dirty="0" smtClean="0">
                  <a:latin typeface="Calibri" pitchFamily="34" charset="0"/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210" y="5910950"/>
                <a:ext cx="6802375" cy="614655"/>
              </a:xfrm>
              <a:prstGeom prst="rect">
                <a:avLst/>
              </a:prstGeom>
              <a:blipFill rotWithShape="1">
                <a:blip r:embed="rId4"/>
                <a:stretch>
                  <a:fillRect l="-1344" b="-11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86910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/>
      <p:bldP spid="1031" grpId="0"/>
      <p:bldP spid="1033" grpId="0"/>
      <p:bldP spid="43" grpId="0"/>
      <p:bldP spid="4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3"/>
          <p:cNvSpPr txBox="1">
            <a:spLocks noChangeArrowheads="1"/>
          </p:cNvSpPr>
          <p:nvPr/>
        </p:nvSpPr>
        <p:spPr bwMode="auto">
          <a:xfrm>
            <a:off x="336550" y="217488"/>
            <a:ext cx="8807450" cy="1400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600"/>
              </a:spcAft>
            </a:pPr>
            <a:r>
              <a:rPr lang="en-US" sz="3200" b="1" dirty="0" err="1">
                <a:solidFill>
                  <a:srgbClr val="7030A0"/>
                </a:solidFill>
                <a:latin typeface="Calibri"/>
              </a:rPr>
              <a:t>Krachten</a:t>
            </a:r>
            <a:r>
              <a:rPr lang="en-US" sz="3200" b="1" dirty="0">
                <a:solidFill>
                  <a:srgbClr val="7030A0"/>
                </a:solidFill>
                <a:latin typeface="Calibri"/>
              </a:rPr>
              <a:t> </a:t>
            </a:r>
            <a:r>
              <a:rPr lang="en-US" sz="3200" b="1" dirty="0" err="1">
                <a:solidFill>
                  <a:srgbClr val="7030A0"/>
                </a:solidFill>
                <a:latin typeface="Calibri"/>
              </a:rPr>
              <a:t>ontbinden</a:t>
            </a:r>
            <a:r>
              <a:rPr lang="en-US" sz="3200" b="1" dirty="0">
                <a:solidFill>
                  <a:srgbClr val="7030A0"/>
                </a:solidFill>
                <a:latin typeface="Calibri"/>
              </a:rPr>
              <a:t> in </a:t>
            </a:r>
            <a:r>
              <a:rPr lang="en-US" sz="3200" b="1" dirty="0" err="1">
                <a:solidFill>
                  <a:srgbClr val="7030A0"/>
                </a:solidFill>
                <a:latin typeface="Calibri"/>
              </a:rPr>
              <a:t>touw-cirkelbeweging</a:t>
            </a:r>
            <a:endParaRPr lang="nl-NL" sz="3200" b="1" dirty="0">
              <a:solidFill>
                <a:srgbClr val="7030A0"/>
              </a:solidFill>
            </a:endParaRPr>
          </a:p>
          <a:p>
            <a:r>
              <a:rPr lang="nl-NL" dirty="0">
                <a:solidFill>
                  <a:prstClr val="black"/>
                </a:solidFill>
                <a:cs typeface="Arial" charset="0"/>
                <a:sym typeface="Symbol" pitchFamily="18" charset="2"/>
              </a:rPr>
              <a:t>Nog een vaak voorkomend </a:t>
            </a:r>
            <a:r>
              <a:rPr lang="nl-NL" dirty="0" smtClean="0">
                <a:solidFill>
                  <a:prstClr val="black"/>
                </a:solidFill>
                <a:cs typeface="Arial" charset="0"/>
                <a:sym typeface="Symbol" pitchFamily="18" charset="2"/>
              </a:rPr>
              <a:t>voorbeeld...</a:t>
            </a:r>
            <a:r>
              <a:rPr lang="nl-NL" dirty="0">
                <a:solidFill>
                  <a:prstClr val="black"/>
                </a:solidFill>
                <a:cs typeface="Arial" charset="0"/>
                <a:sym typeface="Symbol" pitchFamily="18" charset="2"/>
              </a:rPr>
              <a:t>	</a:t>
            </a:r>
          </a:p>
          <a:p>
            <a:endParaRPr lang="nl-NL" dirty="0">
              <a:solidFill>
                <a:prstClr val="black"/>
              </a:solidFill>
              <a:cs typeface="Arial" charset="0"/>
              <a:sym typeface="Symbol" pitchFamily="18" charset="2"/>
            </a:endParaRPr>
          </a:p>
        </p:txBody>
      </p:sp>
      <p:grpSp>
        <p:nvGrpSpPr>
          <p:cNvPr id="28718" name="Group 46"/>
          <p:cNvGrpSpPr>
            <a:grpSpLocks/>
          </p:cNvGrpSpPr>
          <p:nvPr/>
        </p:nvGrpSpPr>
        <p:grpSpPr bwMode="auto">
          <a:xfrm>
            <a:off x="1670050" y="2379663"/>
            <a:ext cx="1639888" cy="815975"/>
            <a:chOff x="1052" y="1499"/>
            <a:chExt cx="1033" cy="514"/>
          </a:xfrm>
        </p:grpSpPr>
        <p:sp>
          <p:nvSpPr>
            <p:cNvPr id="28689" name="Text Box 46"/>
            <p:cNvSpPr txBox="1">
              <a:spLocks noChangeArrowheads="1"/>
            </p:cNvSpPr>
            <p:nvPr/>
          </p:nvSpPr>
          <p:spPr bwMode="auto">
            <a:xfrm>
              <a:off x="1756" y="1782"/>
              <a:ext cx="329" cy="231"/>
            </a:xfrm>
            <a:prstGeom prst="rect">
              <a:avLst/>
            </a:prstGeom>
            <a:noFill/>
            <a:ln w="22225" algn="ctr">
              <a:noFill/>
              <a:miter lim="800000"/>
              <a:headEnd/>
              <a:tailEnd type="none" w="lg" len="med"/>
            </a:ln>
          </p:spPr>
          <p:txBody>
            <a:bodyPr wrap="none">
              <a:spAutoFit/>
            </a:bodyPr>
            <a:lstStyle/>
            <a:p>
              <a:pPr algn="ctr"/>
              <a:r>
                <a:rPr lang="nl-NL" sz="1800">
                  <a:solidFill>
                    <a:prstClr val="black"/>
                  </a:solidFill>
                  <a:latin typeface="Arial" charset="0"/>
                </a:rPr>
                <a:t>30</a:t>
              </a:r>
              <a:r>
                <a:rPr lang="nl-NL" sz="1800">
                  <a:solidFill>
                    <a:prstClr val="black"/>
                  </a:solidFill>
                  <a:latin typeface="Arial" charset="0"/>
                  <a:cs typeface="Arial" charset="0"/>
                </a:rPr>
                <a:t>º</a:t>
              </a:r>
            </a:p>
          </p:txBody>
        </p:sp>
        <p:sp>
          <p:nvSpPr>
            <p:cNvPr id="28690" name="Arc 47"/>
            <p:cNvSpPr>
              <a:spLocks/>
            </p:cNvSpPr>
            <p:nvPr/>
          </p:nvSpPr>
          <p:spPr bwMode="auto">
            <a:xfrm rot="-2400000">
              <a:off x="1693" y="1840"/>
              <a:ext cx="100" cy="147"/>
            </a:xfrm>
            <a:custGeom>
              <a:avLst/>
              <a:gdLst>
                <a:gd name="T0" fmla="*/ 0 w 19839"/>
                <a:gd name="T1" fmla="*/ 0 h 21600"/>
                <a:gd name="T2" fmla="*/ 100 w 19839"/>
                <a:gd name="T3" fmla="*/ 89 h 21600"/>
                <a:gd name="T4" fmla="*/ 0 w 19839"/>
                <a:gd name="T5" fmla="*/ 147 h 21600"/>
                <a:gd name="T6" fmla="*/ 0 60000 65536"/>
                <a:gd name="T7" fmla="*/ 0 60000 65536"/>
                <a:gd name="T8" fmla="*/ 0 60000 65536"/>
                <a:gd name="T9" fmla="*/ 0 w 19839"/>
                <a:gd name="T10" fmla="*/ 0 h 21600"/>
                <a:gd name="T11" fmla="*/ 19839 w 19839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839" h="21600" fill="none" extrusionOk="0">
                  <a:moveTo>
                    <a:pt x="-1" y="0"/>
                  </a:moveTo>
                  <a:cubicBezTo>
                    <a:pt x="8627" y="0"/>
                    <a:pt x="16427" y="5134"/>
                    <a:pt x="19839" y="13058"/>
                  </a:cubicBezTo>
                </a:path>
                <a:path w="19839" h="21600" stroke="0" extrusionOk="0">
                  <a:moveTo>
                    <a:pt x="-1" y="0"/>
                  </a:moveTo>
                  <a:cubicBezTo>
                    <a:pt x="8627" y="0"/>
                    <a:pt x="16427" y="5134"/>
                    <a:pt x="19839" y="13058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 type="none" w="lg" len="med"/>
            </a:ln>
          </p:spPr>
          <p:txBody>
            <a:bodyPr wrap="none" anchor="ctr"/>
            <a:lstStyle/>
            <a:p>
              <a:endParaRPr lang="nl-NL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8691" name="Arc 48"/>
            <p:cNvSpPr>
              <a:spLocks/>
            </p:cNvSpPr>
            <p:nvPr/>
          </p:nvSpPr>
          <p:spPr bwMode="auto">
            <a:xfrm rot="2400000" flipV="1">
              <a:off x="1380" y="1553"/>
              <a:ext cx="100" cy="147"/>
            </a:xfrm>
            <a:custGeom>
              <a:avLst/>
              <a:gdLst>
                <a:gd name="T0" fmla="*/ 0 w 19839"/>
                <a:gd name="T1" fmla="*/ 0 h 21600"/>
                <a:gd name="T2" fmla="*/ 100 w 19839"/>
                <a:gd name="T3" fmla="*/ 89 h 21600"/>
                <a:gd name="T4" fmla="*/ 0 w 19839"/>
                <a:gd name="T5" fmla="*/ 147 h 21600"/>
                <a:gd name="T6" fmla="*/ 0 60000 65536"/>
                <a:gd name="T7" fmla="*/ 0 60000 65536"/>
                <a:gd name="T8" fmla="*/ 0 60000 65536"/>
                <a:gd name="T9" fmla="*/ 0 w 19839"/>
                <a:gd name="T10" fmla="*/ 0 h 21600"/>
                <a:gd name="T11" fmla="*/ 19839 w 19839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839" h="21600" fill="none" extrusionOk="0">
                  <a:moveTo>
                    <a:pt x="-1" y="0"/>
                  </a:moveTo>
                  <a:cubicBezTo>
                    <a:pt x="8627" y="0"/>
                    <a:pt x="16427" y="5134"/>
                    <a:pt x="19839" y="13058"/>
                  </a:cubicBezTo>
                </a:path>
                <a:path w="19839" h="21600" stroke="0" extrusionOk="0">
                  <a:moveTo>
                    <a:pt x="-1" y="0"/>
                  </a:moveTo>
                  <a:cubicBezTo>
                    <a:pt x="8627" y="0"/>
                    <a:pt x="16427" y="5134"/>
                    <a:pt x="19839" y="13058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 type="none" w="lg" len="med"/>
            </a:ln>
          </p:spPr>
          <p:txBody>
            <a:bodyPr wrap="none" anchor="ctr"/>
            <a:lstStyle/>
            <a:p>
              <a:endParaRPr lang="nl-NL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8692" name="Text Box 49"/>
            <p:cNvSpPr txBox="1">
              <a:spLocks noChangeArrowheads="1"/>
            </p:cNvSpPr>
            <p:nvPr/>
          </p:nvSpPr>
          <p:spPr bwMode="auto">
            <a:xfrm>
              <a:off x="1052" y="1499"/>
              <a:ext cx="329" cy="231"/>
            </a:xfrm>
            <a:prstGeom prst="rect">
              <a:avLst/>
            </a:prstGeom>
            <a:noFill/>
            <a:ln w="22225" algn="ctr">
              <a:noFill/>
              <a:miter lim="800000"/>
              <a:headEnd/>
              <a:tailEnd type="none" w="lg" len="med"/>
            </a:ln>
          </p:spPr>
          <p:txBody>
            <a:bodyPr wrap="none">
              <a:spAutoFit/>
            </a:bodyPr>
            <a:lstStyle/>
            <a:p>
              <a:pPr algn="ctr"/>
              <a:r>
                <a:rPr lang="nl-NL" sz="1800">
                  <a:solidFill>
                    <a:prstClr val="black"/>
                  </a:solidFill>
                  <a:latin typeface="Arial" charset="0"/>
                </a:rPr>
                <a:t>30</a:t>
              </a:r>
              <a:r>
                <a:rPr lang="nl-NL" sz="1800">
                  <a:solidFill>
                    <a:prstClr val="black"/>
                  </a:solidFill>
                  <a:latin typeface="Arial" charset="0"/>
                  <a:cs typeface="Arial" charset="0"/>
                </a:rPr>
                <a:t>º</a:t>
              </a:r>
            </a:p>
          </p:txBody>
        </p:sp>
      </p:grpSp>
      <p:sp>
        <p:nvSpPr>
          <p:cNvPr id="28702" name="Text Box 53"/>
          <p:cNvSpPr txBox="1">
            <a:spLocks noChangeArrowheads="1"/>
          </p:cNvSpPr>
          <p:nvPr/>
        </p:nvSpPr>
        <p:spPr bwMode="auto">
          <a:xfrm>
            <a:off x="736600" y="5221288"/>
            <a:ext cx="184150" cy="366712"/>
          </a:xfrm>
          <a:prstGeom prst="rect">
            <a:avLst/>
          </a:prstGeom>
          <a:noFill/>
          <a:ln w="22225" algn="ctr">
            <a:noFill/>
            <a:miter lim="800000"/>
            <a:headEnd/>
            <a:tailEnd type="none" w="lg" len="med"/>
          </a:ln>
        </p:spPr>
        <p:txBody>
          <a:bodyPr wrap="none">
            <a:spAutoFit/>
          </a:bodyPr>
          <a:lstStyle/>
          <a:p>
            <a:pPr algn="ctr"/>
            <a:endParaRPr lang="nl-NL" sz="18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8675" name="Text Box 32"/>
          <p:cNvSpPr txBox="1">
            <a:spLocks noChangeArrowheads="1"/>
          </p:cNvSpPr>
          <p:nvPr/>
        </p:nvSpPr>
        <p:spPr bwMode="auto">
          <a:xfrm>
            <a:off x="2915890" y="3619779"/>
            <a:ext cx="402674" cy="369332"/>
          </a:xfrm>
          <a:prstGeom prst="rect">
            <a:avLst/>
          </a:prstGeom>
          <a:noFill/>
          <a:ln w="22225" algn="ctr">
            <a:noFill/>
            <a:miter lim="800000"/>
            <a:headEnd/>
            <a:tailEnd type="none" w="lg" len="med"/>
          </a:ln>
        </p:spPr>
        <p:txBody>
          <a:bodyPr wrap="none">
            <a:spAutoFit/>
          </a:bodyPr>
          <a:lstStyle/>
          <a:p>
            <a:pPr algn="ctr"/>
            <a:r>
              <a:rPr lang="nl-NL" sz="1800" b="1" dirty="0" smtClean="0">
                <a:solidFill>
                  <a:srgbClr val="009900"/>
                </a:solidFill>
                <a:latin typeface="Arial" charset="0"/>
              </a:rPr>
              <a:t>F</a:t>
            </a:r>
            <a:r>
              <a:rPr lang="nl-NL" sz="1800" b="1" baseline="-25000" dirty="0" smtClean="0">
                <a:solidFill>
                  <a:srgbClr val="009900"/>
                </a:solidFill>
                <a:latin typeface="Arial" charset="0"/>
              </a:rPr>
              <a:t>z</a:t>
            </a:r>
            <a:endParaRPr lang="nl-NL" sz="1800" b="1" baseline="-25000" dirty="0">
              <a:solidFill>
                <a:srgbClr val="009900"/>
              </a:solidFill>
              <a:latin typeface="Arial" charset="0"/>
            </a:endParaRPr>
          </a:p>
        </p:txBody>
      </p:sp>
      <p:sp>
        <p:nvSpPr>
          <p:cNvPr id="28678" name="Line 29"/>
          <p:cNvSpPr>
            <a:spLocks noChangeShapeType="1"/>
          </p:cNvSpPr>
          <p:nvPr/>
        </p:nvSpPr>
        <p:spPr bwMode="auto">
          <a:xfrm flipH="1" flipV="1">
            <a:off x="1544638" y="1482726"/>
            <a:ext cx="1198563" cy="169545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none" w="lg" len="med"/>
          </a:ln>
        </p:spPr>
        <p:txBody>
          <a:bodyPr/>
          <a:lstStyle/>
          <a:p>
            <a:endParaRPr lang="nl-NL" sz="18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8680" name="Oval 28"/>
          <p:cNvSpPr>
            <a:spLocks noChangeArrowheads="1"/>
          </p:cNvSpPr>
          <p:nvPr/>
        </p:nvSpPr>
        <p:spPr bwMode="auto">
          <a:xfrm>
            <a:off x="2665413" y="3152776"/>
            <a:ext cx="336550" cy="336550"/>
          </a:xfrm>
          <a:prstGeom prst="ellipse">
            <a:avLst/>
          </a:prstGeom>
          <a:solidFill>
            <a:srgbClr val="969696"/>
          </a:solidFill>
          <a:ln w="22225" algn="ctr">
            <a:solidFill>
              <a:schemeClr val="tx1"/>
            </a:solidFill>
            <a:round/>
            <a:headEnd/>
            <a:tailEnd type="none" w="lg" len="med"/>
          </a:ln>
        </p:spPr>
        <p:txBody>
          <a:bodyPr wrap="none" anchor="ctr"/>
          <a:lstStyle/>
          <a:p>
            <a:pPr algn="ctr"/>
            <a:endParaRPr lang="nl-NL" sz="18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8681" name="Line 30"/>
          <p:cNvSpPr>
            <a:spLocks noChangeShapeType="1"/>
          </p:cNvSpPr>
          <p:nvPr/>
        </p:nvSpPr>
        <p:spPr bwMode="auto">
          <a:xfrm>
            <a:off x="914400" y="1482726"/>
            <a:ext cx="14478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none" w="lg" len="med"/>
          </a:ln>
        </p:spPr>
        <p:txBody>
          <a:bodyPr/>
          <a:lstStyle/>
          <a:p>
            <a:endParaRPr lang="nl-NL" sz="18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8682" name="Line 31"/>
          <p:cNvSpPr>
            <a:spLocks noChangeShapeType="1"/>
          </p:cNvSpPr>
          <p:nvPr/>
        </p:nvSpPr>
        <p:spPr bwMode="auto">
          <a:xfrm>
            <a:off x="2832100" y="3311526"/>
            <a:ext cx="0" cy="985838"/>
          </a:xfrm>
          <a:prstGeom prst="line">
            <a:avLst/>
          </a:prstGeom>
          <a:noFill/>
          <a:ln w="22225">
            <a:solidFill>
              <a:srgbClr val="008000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nl-NL" sz="18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8685" name="Line 35"/>
          <p:cNvSpPr>
            <a:spLocks noChangeShapeType="1"/>
          </p:cNvSpPr>
          <p:nvPr/>
        </p:nvSpPr>
        <p:spPr bwMode="auto">
          <a:xfrm>
            <a:off x="1533525" y="1474788"/>
            <a:ext cx="0" cy="2478088"/>
          </a:xfrm>
          <a:prstGeom prst="line">
            <a:avLst/>
          </a:prstGeom>
          <a:noFill/>
          <a:ln w="22225">
            <a:solidFill>
              <a:schemeClr val="tx1"/>
            </a:solidFill>
            <a:prstDash val="dash"/>
            <a:round/>
            <a:headEnd/>
            <a:tailEnd type="none" w="lg" len="med"/>
          </a:ln>
        </p:spPr>
        <p:txBody>
          <a:bodyPr/>
          <a:lstStyle/>
          <a:p>
            <a:endParaRPr lang="nl-NL" sz="18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8686" name="Arc 37"/>
          <p:cNvSpPr>
            <a:spLocks/>
          </p:cNvSpPr>
          <p:nvPr/>
        </p:nvSpPr>
        <p:spPr bwMode="auto">
          <a:xfrm rot="6300011">
            <a:off x="1543050" y="1758950"/>
            <a:ext cx="173038" cy="233363"/>
          </a:xfrm>
          <a:custGeom>
            <a:avLst/>
            <a:gdLst>
              <a:gd name="T0" fmla="*/ 0 w 21600"/>
              <a:gd name="T1" fmla="*/ 0 h 21600"/>
              <a:gd name="T2" fmla="*/ 109 w 21600"/>
              <a:gd name="T3" fmla="*/ 147 h 21600"/>
              <a:gd name="T4" fmla="*/ 0 w 21600"/>
              <a:gd name="T5" fmla="*/ 1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 type="none" w="lg" len="med"/>
          </a:ln>
        </p:spPr>
        <p:txBody>
          <a:bodyPr wrap="none" anchor="ctr"/>
          <a:lstStyle/>
          <a:p>
            <a:endParaRPr lang="nl-NL" sz="18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8687" name="Text Box 38"/>
          <p:cNvSpPr txBox="1">
            <a:spLocks noChangeArrowheads="1"/>
          </p:cNvSpPr>
          <p:nvPr/>
        </p:nvSpPr>
        <p:spPr bwMode="auto">
          <a:xfrm>
            <a:off x="1479550" y="1909763"/>
            <a:ext cx="522288" cy="366713"/>
          </a:xfrm>
          <a:prstGeom prst="rect">
            <a:avLst/>
          </a:prstGeom>
          <a:noFill/>
          <a:ln w="22225" algn="ctr">
            <a:noFill/>
            <a:miter lim="800000"/>
            <a:headEnd/>
            <a:tailEnd type="none" w="lg" len="med"/>
          </a:ln>
        </p:spPr>
        <p:txBody>
          <a:bodyPr wrap="none">
            <a:spAutoFit/>
          </a:bodyPr>
          <a:lstStyle/>
          <a:p>
            <a:pPr algn="ctr"/>
            <a:r>
              <a:rPr lang="nl-NL" sz="1800">
                <a:solidFill>
                  <a:prstClr val="black"/>
                </a:solidFill>
                <a:latin typeface="Arial" charset="0"/>
              </a:rPr>
              <a:t>30</a:t>
            </a:r>
            <a:r>
              <a:rPr lang="nl-NL" sz="1800">
                <a:solidFill>
                  <a:prstClr val="black"/>
                </a:solidFill>
                <a:latin typeface="Arial" charset="0"/>
                <a:cs typeface="Arial" charset="0"/>
              </a:rPr>
              <a:t>º</a:t>
            </a:r>
          </a:p>
        </p:txBody>
      </p:sp>
      <p:grpSp>
        <p:nvGrpSpPr>
          <p:cNvPr id="28715" name="Group 43"/>
          <p:cNvGrpSpPr>
            <a:grpSpLocks/>
          </p:cNvGrpSpPr>
          <p:nvPr/>
        </p:nvGrpSpPr>
        <p:grpSpPr bwMode="auto">
          <a:xfrm>
            <a:off x="1941513" y="2303463"/>
            <a:ext cx="1238250" cy="1001712"/>
            <a:chOff x="1223" y="1451"/>
            <a:chExt cx="780" cy="631"/>
          </a:xfrm>
        </p:grpSpPr>
        <p:sp>
          <p:nvSpPr>
            <p:cNvPr id="28697" name="Line 43"/>
            <p:cNvSpPr>
              <a:spLocks noChangeShapeType="1"/>
            </p:cNvSpPr>
            <p:nvPr/>
          </p:nvSpPr>
          <p:spPr bwMode="auto">
            <a:xfrm>
              <a:off x="1223" y="1451"/>
              <a:ext cx="780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prstDash val="dash"/>
              <a:round/>
              <a:headEnd/>
              <a:tailEnd type="none" w="lg" len="med"/>
            </a:ln>
          </p:spPr>
          <p:txBody>
            <a:bodyPr/>
            <a:lstStyle/>
            <a:p>
              <a:endParaRPr lang="nl-NL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8699" name="Line 45"/>
            <p:cNvSpPr>
              <a:spLocks noChangeShapeType="1"/>
            </p:cNvSpPr>
            <p:nvPr/>
          </p:nvSpPr>
          <p:spPr bwMode="auto">
            <a:xfrm flipH="1" flipV="1">
              <a:off x="1344" y="1451"/>
              <a:ext cx="434" cy="631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 type="triangle" w="lg" len="med"/>
            </a:ln>
          </p:spPr>
          <p:txBody>
            <a:bodyPr/>
            <a:lstStyle/>
            <a:p>
              <a:endParaRPr lang="nl-NL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8700" name="Text Box 50"/>
            <p:cNvSpPr txBox="1">
              <a:spLocks noChangeArrowheads="1"/>
            </p:cNvSpPr>
            <p:nvPr/>
          </p:nvSpPr>
          <p:spPr bwMode="auto">
            <a:xfrm>
              <a:off x="1306" y="1638"/>
              <a:ext cx="286" cy="233"/>
            </a:xfrm>
            <a:prstGeom prst="rect">
              <a:avLst/>
            </a:prstGeom>
            <a:noFill/>
            <a:ln w="22225" algn="ctr">
              <a:noFill/>
              <a:miter lim="800000"/>
              <a:headEnd/>
              <a:tailEnd type="none" w="lg" len="med"/>
            </a:ln>
          </p:spPr>
          <p:txBody>
            <a:bodyPr wrap="none">
              <a:spAutoFit/>
            </a:bodyPr>
            <a:lstStyle/>
            <a:p>
              <a:pPr algn="ctr"/>
              <a:r>
                <a:rPr lang="nl-NL" sz="1800" b="1" dirty="0" smtClean="0">
                  <a:solidFill>
                    <a:srgbClr val="FF0000"/>
                  </a:solidFill>
                  <a:latin typeface="Arial" charset="0"/>
                </a:rPr>
                <a:t>Fs</a:t>
              </a:r>
              <a:endParaRPr lang="nl-NL" sz="1800" b="1" baseline="-25000" dirty="0">
                <a:solidFill>
                  <a:srgbClr val="FF0000"/>
                </a:solidFill>
                <a:latin typeface="Arial" charset="0"/>
              </a:endParaRPr>
            </a:p>
          </p:txBody>
        </p:sp>
      </p:grpSp>
      <p:grpSp>
        <p:nvGrpSpPr>
          <p:cNvPr id="28716" name="Group 44"/>
          <p:cNvGrpSpPr>
            <a:grpSpLocks/>
          </p:cNvGrpSpPr>
          <p:nvPr/>
        </p:nvGrpSpPr>
        <p:grpSpPr bwMode="auto">
          <a:xfrm>
            <a:off x="2122488" y="2317750"/>
            <a:ext cx="687387" cy="1508125"/>
            <a:chOff x="1337" y="1460"/>
            <a:chExt cx="433" cy="950"/>
          </a:xfrm>
        </p:grpSpPr>
        <p:sp>
          <p:nvSpPr>
            <p:cNvPr id="28713" name="Line 43"/>
            <p:cNvSpPr>
              <a:spLocks noChangeShapeType="1"/>
            </p:cNvSpPr>
            <p:nvPr/>
          </p:nvSpPr>
          <p:spPr bwMode="auto">
            <a:xfrm>
              <a:off x="1341" y="1460"/>
              <a:ext cx="3" cy="95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prstDash val="dash"/>
              <a:round/>
              <a:headEnd/>
              <a:tailEnd type="none" w="lg" len="med"/>
            </a:ln>
          </p:spPr>
          <p:txBody>
            <a:bodyPr/>
            <a:lstStyle/>
            <a:p>
              <a:endParaRPr lang="nl-NL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8714" name="Line 44"/>
            <p:cNvSpPr>
              <a:spLocks noChangeShapeType="1"/>
            </p:cNvSpPr>
            <p:nvPr/>
          </p:nvSpPr>
          <p:spPr bwMode="auto">
            <a:xfrm rot="10800000">
              <a:off x="1337" y="2092"/>
              <a:ext cx="433" cy="0"/>
            </a:xfrm>
            <a:prstGeom prst="line">
              <a:avLst/>
            </a:prstGeom>
            <a:noFill/>
            <a:ln w="22225">
              <a:solidFill>
                <a:srgbClr val="FF9900"/>
              </a:solidFill>
              <a:round/>
              <a:headEnd/>
              <a:tailEnd type="triangle" w="lg" len="med"/>
            </a:ln>
          </p:spPr>
          <p:txBody>
            <a:bodyPr/>
            <a:lstStyle/>
            <a:p>
              <a:endParaRPr lang="nl-NL" sz="1800">
                <a:solidFill>
                  <a:prstClr val="black"/>
                </a:solidFill>
                <a:latin typeface="Arial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2767013" y="3740500"/>
            <a:ext cx="144202" cy="127890"/>
            <a:chOff x="4933883" y="2926341"/>
            <a:chExt cx="144202" cy="127890"/>
          </a:xfrm>
        </p:grpSpPr>
        <p:cxnSp>
          <p:nvCxnSpPr>
            <p:cNvPr id="51" name="Straight Connector 50"/>
            <p:cNvCxnSpPr/>
            <p:nvPr/>
          </p:nvCxnSpPr>
          <p:spPr>
            <a:xfrm flipV="1">
              <a:off x="4933883" y="2926341"/>
              <a:ext cx="135148" cy="63180"/>
            </a:xfrm>
            <a:prstGeom prst="line">
              <a:avLst/>
            </a:prstGeom>
            <a:ln w="2540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V="1">
              <a:off x="4948704" y="2993748"/>
              <a:ext cx="129381" cy="60483"/>
            </a:xfrm>
            <a:prstGeom prst="line">
              <a:avLst/>
            </a:prstGeom>
            <a:ln w="2540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2757959" y="2306637"/>
            <a:ext cx="144202" cy="1001712"/>
            <a:chOff x="2757959" y="2306637"/>
            <a:chExt cx="144202" cy="1001712"/>
          </a:xfrm>
        </p:grpSpPr>
        <p:sp>
          <p:nvSpPr>
            <p:cNvPr id="28694" name="Line 40"/>
            <p:cNvSpPr>
              <a:spLocks noChangeShapeType="1"/>
            </p:cNvSpPr>
            <p:nvPr/>
          </p:nvSpPr>
          <p:spPr bwMode="auto">
            <a:xfrm rot="10800000">
              <a:off x="2832100" y="2306637"/>
              <a:ext cx="0" cy="1001712"/>
            </a:xfrm>
            <a:prstGeom prst="line">
              <a:avLst/>
            </a:prstGeom>
            <a:noFill/>
            <a:ln w="22225">
              <a:solidFill>
                <a:srgbClr val="0000FF"/>
              </a:solidFill>
              <a:prstDash val="dash"/>
              <a:round/>
              <a:headEnd/>
              <a:tailEnd type="triangle" w="lg" len="med"/>
            </a:ln>
          </p:spPr>
          <p:txBody>
            <a:bodyPr/>
            <a:lstStyle/>
            <a:p>
              <a:endParaRPr lang="nl-NL" sz="1800">
                <a:solidFill>
                  <a:prstClr val="black"/>
                </a:solidFill>
                <a:latin typeface="Arial" charset="0"/>
              </a:endParaRPr>
            </a:p>
          </p:txBody>
        </p:sp>
        <p:grpSp>
          <p:nvGrpSpPr>
            <p:cNvPr id="53" name="Group 52"/>
            <p:cNvGrpSpPr/>
            <p:nvPr/>
          </p:nvGrpSpPr>
          <p:grpSpPr>
            <a:xfrm>
              <a:off x="2757959" y="2722474"/>
              <a:ext cx="144202" cy="127890"/>
              <a:chOff x="4933883" y="2926341"/>
              <a:chExt cx="144202" cy="127890"/>
            </a:xfrm>
          </p:grpSpPr>
          <p:cxnSp>
            <p:nvCxnSpPr>
              <p:cNvPr id="54" name="Straight Connector 53"/>
              <p:cNvCxnSpPr/>
              <p:nvPr/>
            </p:nvCxnSpPr>
            <p:spPr>
              <a:xfrm flipV="1">
                <a:off x="4933883" y="2926341"/>
                <a:ext cx="135148" cy="63180"/>
              </a:xfrm>
              <a:prstGeom prst="line">
                <a:avLst/>
              </a:prstGeom>
              <a:ln w="254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 flipV="1">
                <a:off x="4948704" y="2993748"/>
                <a:ext cx="129381" cy="60483"/>
              </a:xfrm>
              <a:prstGeom prst="line">
                <a:avLst/>
              </a:prstGeom>
              <a:ln w="254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" name="TextBox 9"/>
          <p:cNvSpPr txBox="1"/>
          <p:nvPr/>
        </p:nvSpPr>
        <p:spPr>
          <a:xfrm>
            <a:off x="2171267" y="3247614"/>
            <a:ext cx="5779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latin typeface="Calibri" pitchFamily="34" charset="0"/>
              </a:rPr>
              <a:t>F</a:t>
            </a:r>
            <a:r>
              <a:rPr lang="en-US" sz="2400" b="1" baseline="-25000" dirty="0" err="1" smtClean="0">
                <a:latin typeface="Calibri" pitchFamily="34" charset="0"/>
              </a:rPr>
              <a:t>res</a:t>
            </a:r>
            <a:endParaRPr lang="en-US" sz="2400" b="1" baseline="-250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7647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>
          <a:solidFill>
            <a:srgbClr val="00B050"/>
          </a:solidFill>
        </a:ln>
      </a:spPr>
      <a:bodyPr wrap="square" rtlCol="0" anchor="ctr">
        <a:spAutoFit/>
      </a:bodyPr>
      <a:lstStyle>
        <a:defPPr algn="ctr">
          <a:defRPr sz="2400" dirty="0" err="1">
            <a:solidFill>
              <a:prstClr val="black"/>
            </a:solidFill>
            <a:latin typeface="Calibri" pitchFamily="34" charset="0"/>
          </a:defRPr>
        </a:defPPr>
      </a:lstStyle>
    </a:spDef>
    <a:lnDef>
      <a:spPr>
        <a:ln w="19050">
          <a:solidFill>
            <a:schemeClr val="tx1"/>
          </a:solidFill>
          <a:prstDash val="solid"/>
          <a:headEnd type="none" w="med" len="med"/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smtClean="0">
            <a:latin typeface="Calibri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>
            <a:lumMod val="40000"/>
            <a:lumOff val="60000"/>
          </a:schemeClr>
        </a:solidFill>
        <a:ln>
          <a:solidFill>
            <a:schemeClr val="tx1"/>
          </a:solidFill>
        </a:ln>
      </a:spPr>
      <a:bodyPr wrap="square" rtlCol="0" anchor="ctr">
        <a:spAutoFit/>
      </a:bodyPr>
      <a:lstStyle>
        <a:defPPr algn="ctr">
          <a:defRPr sz="2400" dirty="0" err="1">
            <a:solidFill>
              <a:prstClr val="black"/>
            </a:solidFill>
            <a:latin typeface="Calibri" pitchFamily="34" charset="0"/>
          </a:defRPr>
        </a:defPPr>
      </a:lstStyle>
    </a:spDef>
    <a:lnDef>
      <a:spPr>
        <a:ln w="25400"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smtClean="0">
            <a:latin typeface="Calibri" pitchFamily="34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1273</TotalTime>
  <Words>238</Words>
  <Application>Microsoft Office PowerPoint</Application>
  <PresentationFormat>On-screen Show (4:3)</PresentationFormat>
  <Paragraphs>74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Office-thema</vt:lpstr>
      <vt:lpstr>1_Office-thema</vt:lpstr>
      <vt:lpstr>§7.2 Herhaling Wetten van Newton</vt:lpstr>
      <vt:lpstr>Eenparige Cirkelbeweging</vt:lpstr>
      <vt:lpstr>Fmpz: vreemde eend in de bijt? </vt:lpstr>
      <vt:lpstr>Onderzoeken van middelpuntzoekende kracht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Prabha</dc:creator>
  <cp:lastModifiedBy>Prabha</cp:lastModifiedBy>
  <cp:revision>431</cp:revision>
  <dcterms:created xsi:type="dcterms:W3CDTF">2011-12-07T18:12:19Z</dcterms:created>
  <dcterms:modified xsi:type="dcterms:W3CDTF">2014-06-02T10:06:54Z</dcterms:modified>
</cp:coreProperties>
</file>